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2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10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EDAC-CA41-4AF6-8D7A-07C36FA13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A18FB5-4AF4-439D-A06A-B9A901347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3F53C-5CC5-4F8F-9187-C6B48D7B8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D2F78-2F9C-4171-A02B-A7E6892B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F7E57-BAC2-4A09-A635-21EEB590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5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BBC1-D917-4FEF-90EA-225C263C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5720E-85E0-4EAB-9E23-2BC6C7ACC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2EDE3-8939-4300-8336-7466EF96E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034EC-ABB6-45D0-AAEF-7641335F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51056-79DF-41A9-8C05-4EB63AA99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7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5F69CA-2021-420A-B93F-5EAD7933E6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1B02E-F368-40B4-AE6B-F0C043E63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932E2-02F0-4EE2-B41B-15CACCE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C993-2CAB-4E18-A525-F85D8476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7B897-2D15-4083-AA72-3AF269ED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3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5A5F5F5-1470-44EF-B710-4EE26E6C4655}"/>
              </a:ext>
            </a:extLst>
          </p:cNvPr>
          <p:cNvCxnSpPr>
            <a:cxnSpLocks/>
          </p:cNvCxnSpPr>
          <p:nvPr userDrawn="1"/>
        </p:nvCxnSpPr>
        <p:spPr>
          <a:xfrm>
            <a:off x="0" y="0"/>
            <a:ext cx="281965" cy="294634"/>
          </a:xfrm>
          <a:prstGeom prst="line">
            <a:avLst/>
          </a:prstGeom>
          <a:ln w="47625" cmpd="sng">
            <a:solidFill>
              <a:srgbClr val="09396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119E2EE-B8CD-4863-B8FF-2B86D92455D1}"/>
              </a:ext>
            </a:extLst>
          </p:cNvPr>
          <p:cNvCxnSpPr>
            <a:cxnSpLocks/>
          </p:cNvCxnSpPr>
          <p:nvPr userDrawn="1"/>
        </p:nvCxnSpPr>
        <p:spPr>
          <a:xfrm>
            <a:off x="281965" y="294634"/>
            <a:ext cx="10414610" cy="0"/>
          </a:xfrm>
          <a:prstGeom prst="line">
            <a:avLst/>
          </a:prstGeom>
          <a:ln w="9525" cmpd="sng">
            <a:solidFill>
              <a:srgbClr val="0939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1BFB1785-75F7-4325-A33C-E344E937D3D4}"/>
              </a:ext>
            </a:extLst>
          </p:cNvPr>
          <p:cNvCxnSpPr>
            <a:cxnSpLocks/>
          </p:cNvCxnSpPr>
          <p:nvPr userDrawn="1"/>
        </p:nvCxnSpPr>
        <p:spPr>
          <a:xfrm>
            <a:off x="0" y="6771634"/>
            <a:ext cx="12192000" cy="0"/>
          </a:xfrm>
          <a:prstGeom prst="line">
            <a:avLst/>
          </a:prstGeom>
          <a:ln w="9525" cmpd="sng">
            <a:solidFill>
              <a:srgbClr val="0939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사각형: 둥근 위쪽 모서리 6">
            <a:extLst>
              <a:ext uri="{FF2B5EF4-FFF2-40B4-BE49-F238E27FC236}">
                <a16:creationId xmlns:a16="http://schemas.microsoft.com/office/drawing/2014/main" id="{BE2B5CD4-63D0-487B-A6A4-BC15FC9B483E}"/>
              </a:ext>
            </a:extLst>
          </p:cNvPr>
          <p:cNvSpPr/>
          <p:nvPr userDrawn="1"/>
        </p:nvSpPr>
        <p:spPr>
          <a:xfrm rot="16200000">
            <a:off x="12009458" y="6549774"/>
            <a:ext cx="128853" cy="24001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AA566F-23E6-4583-BDC0-13FCCB081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90124" y="6559788"/>
            <a:ext cx="2743200" cy="207016"/>
          </a:xfrm>
          <a:prstGeom prst="rect">
            <a:avLst/>
          </a:prstGeom>
        </p:spPr>
        <p:txBody>
          <a:bodyPr/>
          <a:lstStyle>
            <a:lvl1pPr algn="r">
              <a:defRPr lang="ko-KR" altLang="en-US" sz="800" kern="120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  <a:cs typeface="+mn-cs"/>
              </a:defRPr>
            </a:lvl1pPr>
          </a:lstStyle>
          <a:p>
            <a:fld id="{74530F05-572B-4305-9487-0EF43184C48B}" type="slidenum">
              <a:rPr lang="en-US" altLang="ko-KR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7594F4-7D11-46C9-80A0-E858B4738B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93522" y="131413"/>
            <a:ext cx="1084700" cy="35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272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0D636-6375-4C05-99F4-531CE1096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14FD7-56F1-4FAC-9442-64784638A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63F4E-AA34-417F-97F5-8B23DE26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F10F7-2DEF-483F-8DB2-15E4C2B2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38604-E353-4D76-9670-464405C89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18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34D80-10F9-4A4D-9F29-E9CBAB7DF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A9646-45B2-4E4F-A52C-59674EF4E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1BCFE-8D92-404E-9993-DD7896CDF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536D-CA3F-453C-8386-17C2EB39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ABFFF-1914-49FD-8A88-2A50EFC2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2BD28-CA52-46A4-A3CB-D9FF9069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13C5B-F697-49AB-A089-98852D1B7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7B96B-33B1-40E7-93C2-12E8ACE97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73908-8722-49B8-99EC-E3B99DBBC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08EF9-E76E-4B14-8C18-C659345F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DAC56-CC91-4B96-AB7D-03C9057D6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5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2BF01-9EF4-43A6-86E5-0CAB60FFC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8E827-8400-4D2A-8AA3-B0CB92B4E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3592D-C156-4ACD-B1F8-7B053525F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A4106-CB56-4E5B-93E4-F5F57BAA5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D238F-A5AD-4835-9BB4-92AA3C1B1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9A744-943D-495C-9B88-0CEC2193E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918628-C9ED-491D-9FED-67DB77C5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95A698-EF1E-491A-B1B9-574D7E90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80B02-15B1-4F2F-86EA-174F9EE68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DE2BE-F955-461A-97FB-669BB10C5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BE787-CAFB-45D9-B455-7539A5CD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55A29-59C5-4881-BF3F-F0705230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9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281F46-1413-4EA3-BD2C-FDF30108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D7A5FA-7825-4DD1-B5D5-67B97BC5E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C05F0-6C12-4B79-AFDF-FC45A9A0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6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7F9C5-5E79-4850-8618-1DE9934F1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39514-D87E-4A04-8650-3075AB5F9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FB401-ED04-4DC0-A7B7-09BFDBB87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02DD9-2CD0-445C-AAAF-0B1B79587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6A70F-A7B4-463C-AD59-CB1A61DD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D747A-3B4A-44D2-9754-1DE61078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0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57775-72F4-4ACA-B674-115143EF0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5E7FB-951F-42AB-9BF8-6DA5F6027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69DB1-FFEC-4A27-897E-658309FF9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5A92E-57E0-4C71-8621-FBD1AD346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8209F-BE8A-4D78-9D57-4D6637467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B5247-7C17-4707-8292-F9167B64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0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0E79F1-B4B9-4CF9-BBDD-DAAEEACE7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DA3A9-B949-414C-8F1E-F4E008658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634B7-D3DF-47EB-811A-CD4086377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B4C4E-7944-4D9E-B43F-BA32FE264ACC}" type="datetimeFigureOut">
              <a:rPr lang="en-US" smtClean="0"/>
              <a:t>26-Feb-22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94BD3-D3BA-4EA5-BBE7-64823BF63F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AB4F3-34C5-4518-AD52-E79C19EE5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ED95-3B6F-4FCC-AF14-5EEF70B65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6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3.sv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10" Type="http://schemas.openxmlformats.org/officeDocument/2006/relationships/image" Target="../media/image8.sv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6FEE9019-F605-48D2-AFE6-82D59C704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30F05-572B-4305-9487-0EF43184C48B}" type="slidenum">
              <a:rPr lang="en-US" altLang="ko-KR" smtClean="0"/>
              <a:pPr/>
              <a:t>1</a:t>
            </a:fld>
            <a:endParaRPr lang="en-US" dirty="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525AD9FF-D316-4A5E-86AC-995E39505024}"/>
              </a:ext>
            </a:extLst>
          </p:cNvPr>
          <p:cNvSpPr txBox="1"/>
          <p:nvPr/>
        </p:nvSpPr>
        <p:spPr>
          <a:xfrm>
            <a:off x="353877" y="104593"/>
            <a:ext cx="177689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solidFill>
                  <a:srgbClr val="333F50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ko-KR" sz="2000" dirty="0">
                <a:ln>
                  <a:solidFill>
                    <a:srgbClr val="093968">
                      <a:alpha val="0"/>
                    </a:srgbClr>
                  </a:solidFill>
                </a:ln>
                <a:solidFill>
                  <a:schemeClr val="tx1"/>
                </a:solidFill>
                <a:latin typeface="Franklin Gothic Medium Cond" panose="020B0606030402020204" pitchFamily="34" charset="0"/>
                <a:ea typeface="KoPub돋움체 Bold" panose="00000800000000000000" pitchFamily="2" charset="-127"/>
                <a:cs typeface="Arial" panose="020B0604020202020204" pitchFamily="34" charset="0"/>
              </a:rPr>
              <a:t>Company History</a:t>
            </a:r>
            <a:endParaRPr lang="ko-KR" altLang="en-US" sz="2000" dirty="0">
              <a:ln>
                <a:solidFill>
                  <a:srgbClr val="093968">
                    <a:alpha val="0"/>
                  </a:srgbClr>
                </a:solidFill>
              </a:ln>
              <a:solidFill>
                <a:schemeClr val="tx1"/>
              </a:solidFill>
              <a:latin typeface="Franklin Gothic Medium Cond" panose="020B0606030402020204" pitchFamily="34" charset="0"/>
              <a:ea typeface="KoPub돋움체 Bold" panose="00000800000000000000" pitchFamily="2" charset="-127"/>
              <a:cs typeface="Arial" panose="020B0604020202020204" pitchFamily="34" charset="0"/>
            </a:endParaRPr>
          </a:p>
        </p:txBody>
      </p:sp>
      <p:cxnSp>
        <p:nvCxnSpPr>
          <p:cNvPr id="241" name="직선 연결선 240">
            <a:extLst>
              <a:ext uri="{FF2B5EF4-FFF2-40B4-BE49-F238E27FC236}">
                <a16:creationId xmlns:a16="http://schemas.microsoft.com/office/drawing/2014/main" id="{ED268A01-FA2E-4E4E-B001-945B4D07B7A3}"/>
              </a:ext>
            </a:extLst>
          </p:cNvPr>
          <p:cNvCxnSpPr>
            <a:cxnSpLocks/>
            <a:stCxn id="486" idx="4"/>
            <a:endCxn id="452" idx="0"/>
          </p:cNvCxnSpPr>
          <p:nvPr/>
        </p:nvCxnSpPr>
        <p:spPr>
          <a:xfrm>
            <a:off x="742338" y="3829615"/>
            <a:ext cx="0" cy="1719309"/>
          </a:xfrm>
          <a:prstGeom prst="line">
            <a:avLst/>
          </a:prstGeom>
          <a:pattFill prst="dkDnDiag">
            <a:fgClr>
              <a:srgbClr val="C56D45"/>
            </a:fgClr>
            <a:bgClr>
              <a:srgbClr val="852E1F"/>
            </a:bgClr>
          </a:pattFill>
          <a:ln w="6350">
            <a:solidFill>
              <a:srgbClr val="09396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42" name="그룹 241">
            <a:extLst>
              <a:ext uri="{FF2B5EF4-FFF2-40B4-BE49-F238E27FC236}">
                <a16:creationId xmlns:a16="http://schemas.microsoft.com/office/drawing/2014/main" id="{748D4795-513E-4287-98AF-ED0419CCB584}"/>
              </a:ext>
            </a:extLst>
          </p:cNvPr>
          <p:cNvGrpSpPr/>
          <p:nvPr/>
        </p:nvGrpSpPr>
        <p:grpSpPr>
          <a:xfrm>
            <a:off x="689630" y="3632868"/>
            <a:ext cx="3282724" cy="468398"/>
            <a:chOff x="965200" y="2912723"/>
            <a:chExt cx="3415602" cy="487359"/>
          </a:xfrm>
        </p:grpSpPr>
        <p:grpSp>
          <p:nvGrpSpPr>
            <p:cNvPr id="484" name="그룹 483">
              <a:extLst>
                <a:ext uri="{FF2B5EF4-FFF2-40B4-BE49-F238E27FC236}">
                  <a16:creationId xmlns:a16="http://schemas.microsoft.com/office/drawing/2014/main" id="{A4DA298B-160A-4A92-98E1-F5745A96392C}"/>
                </a:ext>
              </a:extLst>
            </p:cNvPr>
            <p:cNvGrpSpPr/>
            <p:nvPr/>
          </p:nvGrpSpPr>
          <p:grpSpPr>
            <a:xfrm>
              <a:off x="965200" y="2926495"/>
              <a:ext cx="742386" cy="272199"/>
              <a:chOff x="8947780" y="1619269"/>
              <a:chExt cx="742386" cy="272199"/>
            </a:xfrm>
          </p:grpSpPr>
          <p:sp>
            <p:nvSpPr>
              <p:cNvPr id="486" name="타원 485">
                <a:extLst>
                  <a:ext uri="{FF2B5EF4-FFF2-40B4-BE49-F238E27FC236}">
                    <a16:creationId xmlns:a16="http://schemas.microsoft.com/office/drawing/2014/main" id="{1DE3A7FB-98C7-4D32-BB52-D1DB5B072D0B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rgbClr val="E94F19"/>
                </a:fgClr>
                <a:bgClr>
                  <a:srgbClr val="C00000"/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487" name="그룹 486">
                <a:extLst>
                  <a:ext uri="{FF2B5EF4-FFF2-40B4-BE49-F238E27FC236}">
                    <a16:creationId xmlns:a16="http://schemas.microsoft.com/office/drawing/2014/main" id="{89EE984F-9585-4881-B45E-BFB4BDA489BD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489" name="사각형: 둥근 모서리 488">
                  <a:extLst>
                    <a:ext uri="{FF2B5EF4-FFF2-40B4-BE49-F238E27FC236}">
                      <a16:creationId xmlns:a16="http://schemas.microsoft.com/office/drawing/2014/main" id="{2BA53DA2-A84F-42F6-8831-F4C58D03A1CF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490" name="이등변 삼각형 489">
                  <a:extLst>
                    <a:ext uri="{FF2B5EF4-FFF2-40B4-BE49-F238E27FC236}">
                      <a16:creationId xmlns:a16="http://schemas.microsoft.com/office/drawing/2014/main" id="{8A660838-5437-4995-AB9D-906C6B25171D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488" name="TextBox 487">
                <a:extLst>
                  <a:ext uri="{FF2B5EF4-FFF2-40B4-BE49-F238E27FC236}">
                    <a16:creationId xmlns:a16="http://schemas.microsoft.com/office/drawing/2014/main" id="{1C2BBA28-8570-49BD-A3EA-BD7D4D646102}"/>
                  </a:ext>
                </a:extLst>
              </p:cNvPr>
              <p:cNvSpPr txBox="1"/>
              <p:nvPr/>
            </p:nvSpPr>
            <p:spPr>
              <a:xfrm>
                <a:off x="9154833" y="1619269"/>
                <a:ext cx="535330" cy="2721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1999</a:t>
                </a:r>
              </a:p>
            </p:txBody>
          </p:sp>
        </p:grp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DDFA5F73-6B6B-4A06-B988-C09A7B059C61}"/>
                </a:ext>
              </a:extLst>
            </p:cNvPr>
            <p:cNvSpPr txBox="1"/>
            <p:nvPr/>
          </p:nvSpPr>
          <p:spPr>
            <a:xfrm>
              <a:off x="1707583" y="2912723"/>
              <a:ext cx="2673219" cy="487359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CA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Foundational research on oncolytic virology at University of Calgary</a:t>
              </a:r>
              <a:endParaRPr lang="en-US" altLang="ko-KR" sz="10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latin typeface="Franklin Gothic Medium Cond" panose="020B0606030402020204" pitchFamily="34" charset="0"/>
                <a:ea typeface="KoPub돋움체 Bold" panose="00000800000000000000" pitchFamily="2" charset="-127"/>
              </a:endParaRPr>
            </a:p>
          </p:txBody>
        </p:sp>
      </p:grpSp>
      <p:grpSp>
        <p:nvGrpSpPr>
          <p:cNvPr id="243" name="그룹 242">
            <a:extLst>
              <a:ext uri="{FF2B5EF4-FFF2-40B4-BE49-F238E27FC236}">
                <a16:creationId xmlns:a16="http://schemas.microsoft.com/office/drawing/2014/main" id="{235C92CD-CE43-4A77-9677-6CD644AABD7A}"/>
              </a:ext>
            </a:extLst>
          </p:cNvPr>
          <p:cNvGrpSpPr/>
          <p:nvPr/>
        </p:nvGrpSpPr>
        <p:grpSpPr>
          <a:xfrm>
            <a:off x="689630" y="4122392"/>
            <a:ext cx="3282724" cy="268728"/>
            <a:chOff x="965200" y="2919479"/>
            <a:chExt cx="3415602" cy="279605"/>
          </a:xfrm>
        </p:grpSpPr>
        <p:grpSp>
          <p:nvGrpSpPr>
            <p:cNvPr id="477" name="그룹 476">
              <a:extLst>
                <a:ext uri="{FF2B5EF4-FFF2-40B4-BE49-F238E27FC236}">
                  <a16:creationId xmlns:a16="http://schemas.microsoft.com/office/drawing/2014/main" id="{97C2518E-ABBF-440E-ACDF-66EFFF50E3F3}"/>
                </a:ext>
              </a:extLst>
            </p:cNvPr>
            <p:cNvGrpSpPr/>
            <p:nvPr/>
          </p:nvGrpSpPr>
          <p:grpSpPr>
            <a:xfrm>
              <a:off x="965200" y="2931790"/>
              <a:ext cx="742387" cy="261610"/>
              <a:chOff x="8947780" y="1624564"/>
              <a:chExt cx="742387" cy="261610"/>
            </a:xfrm>
          </p:grpSpPr>
          <p:sp>
            <p:nvSpPr>
              <p:cNvPr id="479" name="타원 478">
                <a:extLst>
                  <a:ext uri="{FF2B5EF4-FFF2-40B4-BE49-F238E27FC236}">
                    <a16:creationId xmlns:a16="http://schemas.microsoft.com/office/drawing/2014/main" id="{74CDAD88-A149-4AD8-93DB-D3DE9F3E8C40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chemeClr val="bg1">
                    <a:lumMod val="75000"/>
                  </a:schemeClr>
                </a:fgClr>
                <a:bgClr>
                  <a:schemeClr val="tx1">
                    <a:lumMod val="50000"/>
                    <a:lumOff val="50000"/>
                  </a:schemeClr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480" name="그룹 479">
                <a:extLst>
                  <a:ext uri="{FF2B5EF4-FFF2-40B4-BE49-F238E27FC236}">
                    <a16:creationId xmlns:a16="http://schemas.microsoft.com/office/drawing/2014/main" id="{13D18789-BACA-480D-9434-EE6E23A326D5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482" name="사각형: 둥근 모서리 481">
                  <a:extLst>
                    <a:ext uri="{FF2B5EF4-FFF2-40B4-BE49-F238E27FC236}">
                      <a16:creationId xmlns:a16="http://schemas.microsoft.com/office/drawing/2014/main" id="{167FA086-FA6A-451F-BAEA-5E4BCEF415AA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483" name="이등변 삼각형 482">
                  <a:extLst>
                    <a:ext uri="{FF2B5EF4-FFF2-40B4-BE49-F238E27FC236}">
                      <a16:creationId xmlns:a16="http://schemas.microsoft.com/office/drawing/2014/main" id="{14BFFF8C-F350-45F7-BBB7-369EE006D69B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481" name="TextBox 480">
                <a:extLst>
                  <a:ext uri="{FF2B5EF4-FFF2-40B4-BE49-F238E27FC236}">
                    <a16:creationId xmlns:a16="http://schemas.microsoft.com/office/drawing/2014/main" id="{A95B871D-B7D9-472A-8B77-0E7C8553F92D}"/>
                  </a:ext>
                </a:extLst>
              </p:cNvPr>
              <p:cNvSpPr txBox="1"/>
              <p:nvPr/>
            </p:nvSpPr>
            <p:spPr>
              <a:xfrm>
                <a:off x="9154829" y="1624564"/>
                <a:ext cx="535338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2002</a:t>
                </a:r>
              </a:p>
            </p:txBody>
          </p:sp>
        </p:grp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D9A29997-584E-46D8-A304-5A0E82C02A2F}"/>
                </a:ext>
              </a:extLst>
            </p:cNvPr>
            <p:cNvSpPr txBox="1"/>
            <p:nvPr/>
          </p:nvSpPr>
          <p:spPr>
            <a:xfrm>
              <a:off x="1707583" y="2919479"/>
              <a:ext cx="2673219" cy="27960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Reovirus papers and patents</a:t>
              </a:r>
            </a:p>
          </p:txBody>
        </p:sp>
      </p:grpSp>
      <p:grpSp>
        <p:nvGrpSpPr>
          <p:cNvPr id="244" name="그룹 243">
            <a:extLst>
              <a:ext uri="{FF2B5EF4-FFF2-40B4-BE49-F238E27FC236}">
                <a16:creationId xmlns:a16="http://schemas.microsoft.com/office/drawing/2014/main" id="{A27AA99A-D1D1-4E88-9146-2931971629CC}"/>
              </a:ext>
            </a:extLst>
          </p:cNvPr>
          <p:cNvGrpSpPr/>
          <p:nvPr/>
        </p:nvGrpSpPr>
        <p:grpSpPr>
          <a:xfrm>
            <a:off x="689630" y="4450694"/>
            <a:ext cx="3282724" cy="462627"/>
            <a:chOff x="965200" y="2919473"/>
            <a:chExt cx="3415602" cy="481354"/>
          </a:xfrm>
        </p:grpSpPr>
        <p:grpSp>
          <p:nvGrpSpPr>
            <p:cNvPr id="465" name="그룹 464">
              <a:extLst>
                <a:ext uri="{FF2B5EF4-FFF2-40B4-BE49-F238E27FC236}">
                  <a16:creationId xmlns:a16="http://schemas.microsoft.com/office/drawing/2014/main" id="{09DA995C-D2AA-4F20-A44E-106F9055E2F3}"/>
                </a:ext>
              </a:extLst>
            </p:cNvPr>
            <p:cNvGrpSpPr/>
            <p:nvPr/>
          </p:nvGrpSpPr>
          <p:grpSpPr>
            <a:xfrm>
              <a:off x="965200" y="2931790"/>
              <a:ext cx="742387" cy="261610"/>
              <a:chOff x="8947780" y="1624564"/>
              <a:chExt cx="742387" cy="261610"/>
            </a:xfrm>
          </p:grpSpPr>
          <p:sp>
            <p:nvSpPr>
              <p:cNvPr id="467" name="타원 466">
                <a:extLst>
                  <a:ext uri="{FF2B5EF4-FFF2-40B4-BE49-F238E27FC236}">
                    <a16:creationId xmlns:a16="http://schemas.microsoft.com/office/drawing/2014/main" id="{CE9DE59C-0EBE-47D4-A36A-41420885D681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chemeClr val="bg1">
                    <a:lumMod val="75000"/>
                  </a:schemeClr>
                </a:fgClr>
                <a:bgClr>
                  <a:schemeClr val="tx1">
                    <a:lumMod val="50000"/>
                    <a:lumOff val="50000"/>
                  </a:schemeClr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473" name="그룹 472">
                <a:extLst>
                  <a:ext uri="{FF2B5EF4-FFF2-40B4-BE49-F238E27FC236}">
                    <a16:creationId xmlns:a16="http://schemas.microsoft.com/office/drawing/2014/main" id="{C941A0F1-F906-4C25-AAB9-4E3B5576379A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475" name="사각형: 둥근 모서리 474">
                  <a:extLst>
                    <a:ext uri="{FF2B5EF4-FFF2-40B4-BE49-F238E27FC236}">
                      <a16:creationId xmlns:a16="http://schemas.microsoft.com/office/drawing/2014/main" id="{AAD050A7-2835-49F3-B22D-9B55AD0FF005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476" name="이등변 삼각형 475">
                  <a:extLst>
                    <a:ext uri="{FF2B5EF4-FFF2-40B4-BE49-F238E27FC236}">
                      <a16:creationId xmlns:a16="http://schemas.microsoft.com/office/drawing/2014/main" id="{DFE33562-30B3-44FD-802D-03783C39A7EB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474" name="TextBox 473">
                <a:extLst>
                  <a:ext uri="{FF2B5EF4-FFF2-40B4-BE49-F238E27FC236}">
                    <a16:creationId xmlns:a16="http://schemas.microsoft.com/office/drawing/2014/main" id="{E2E1333C-885C-4613-9A90-8A1D6793186F}"/>
                  </a:ext>
                </a:extLst>
              </p:cNvPr>
              <p:cNvSpPr txBox="1"/>
              <p:nvPr/>
            </p:nvSpPr>
            <p:spPr>
              <a:xfrm>
                <a:off x="9154829" y="1624564"/>
                <a:ext cx="535338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2007</a:t>
                </a:r>
              </a:p>
            </p:txBody>
          </p:sp>
        </p:grp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1263D28B-CFF4-4465-A2C7-38EA164E0B7A}"/>
                </a:ext>
              </a:extLst>
            </p:cNvPr>
            <p:cNvSpPr txBox="1"/>
            <p:nvPr/>
          </p:nvSpPr>
          <p:spPr>
            <a:xfrm>
              <a:off x="1707583" y="2919473"/>
              <a:ext cx="2673219" cy="48135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Myxoma virus research, papers, &amp; patent @ University of Florida</a:t>
              </a:r>
              <a:endParaRPr lang="ko-KR" altLang="en-US" sz="10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</p:grpSp>
      <p:grpSp>
        <p:nvGrpSpPr>
          <p:cNvPr id="245" name="그룹 244">
            <a:extLst>
              <a:ext uri="{FF2B5EF4-FFF2-40B4-BE49-F238E27FC236}">
                <a16:creationId xmlns:a16="http://schemas.microsoft.com/office/drawing/2014/main" id="{95A46379-7F66-40DE-B67B-3AFEBCD2C1D9}"/>
              </a:ext>
            </a:extLst>
          </p:cNvPr>
          <p:cNvGrpSpPr/>
          <p:nvPr/>
        </p:nvGrpSpPr>
        <p:grpSpPr>
          <a:xfrm>
            <a:off x="689630" y="4963231"/>
            <a:ext cx="3282724" cy="462627"/>
            <a:chOff x="965200" y="2926221"/>
            <a:chExt cx="3415602" cy="481354"/>
          </a:xfrm>
        </p:grpSpPr>
        <p:grpSp>
          <p:nvGrpSpPr>
            <p:cNvPr id="457" name="그룹 456">
              <a:extLst>
                <a:ext uri="{FF2B5EF4-FFF2-40B4-BE49-F238E27FC236}">
                  <a16:creationId xmlns:a16="http://schemas.microsoft.com/office/drawing/2014/main" id="{B781EB41-7CD1-431C-A3F3-D39042FA9283}"/>
                </a:ext>
              </a:extLst>
            </p:cNvPr>
            <p:cNvGrpSpPr/>
            <p:nvPr/>
          </p:nvGrpSpPr>
          <p:grpSpPr>
            <a:xfrm>
              <a:off x="965200" y="2931790"/>
              <a:ext cx="742387" cy="261610"/>
              <a:chOff x="8947780" y="1624564"/>
              <a:chExt cx="742387" cy="261610"/>
            </a:xfrm>
          </p:grpSpPr>
          <p:sp>
            <p:nvSpPr>
              <p:cNvPr id="459" name="타원 458">
                <a:extLst>
                  <a:ext uri="{FF2B5EF4-FFF2-40B4-BE49-F238E27FC236}">
                    <a16:creationId xmlns:a16="http://schemas.microsoft.com/office/drawing/2014/main" id="{A76D1303-8051-4C13-9EA7-9D2E3F454255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chemeClr val="bg1">
                    <a:lumMod val="75000"/>
                  </a:schemeClr>
                </a:fgClr>
                <a:bgClr>
                  <a:schemeClr val="tx1">
                    <a:lumMod val="50000"/>
                    <a:lumOff val="50000"/>
                  </a:schemeClr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460" name="그룹 459">
                <a:extLst>
                  <a:ext uri="{FF2B5EF4-FFF2-40B4-BE49-F238E27FC236}">
                    <a16:creationId xmlns:a16="http://schemas.microsoft.com/office/drawing/2014/main" id="{B2DF76CF-8E53-433C-BC45-984E5FAA2665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463" name="사각형: 둥근 모서리 462">
                  <a:extLst>
                    <a:ext uri="{FF2B5EF4-FFF2-40B4-BE49-F238E27FC236}">
                      <a16:creationId xmlns:a16="http://schemas.microsoft.com/office/drawing/2014/main" id="{5945B4E2-C602-43D2-980D-DE631D30FD37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464" name="이등변 삼각형 463">
                  <a:extLst>
                    <a:ext uri="{FF2B5EF4-FFF2-40B4-BE49-F238E27FC236}">
                      <a16:creationId xmlns:a16="http://schemas.microsoft.com/office/drawing/2014/main" id="{DED3FB71-36BE-4599-B63F-F14EB5A35F0B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462" name="TextBox 461">
                <a:extLst>
                  <a:ext uri="{FF2B5EF4-FFF2-40B4-BE49-F238E27FC236}">
                    <a16:creationId xmlns:a16="http://schemas.microsoft.com/office/drawing/2014/main" id="{8C71DEB3-D9F6-45DD-B9A0-96D080D4E5D8}"/>
                  </a:ext>
                </a:extLst>
              </p:cNvPr>
              <p:cNvSpPr txBox="1"/>
              <p:nvPr/>
            </p:nvSpPr>
            <p:spPr>
              <a:xfrm>
                <a:off x="9154829" y="1624564"/>
                <a:ext cx="535338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2010</a:t>
                </a:r>
              </a:p>
            </p:txBody>
          </p:sp>
        </p:grp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F6D4AC9A-586D-420A-9CAD-2C4498611DC0}"/>
                </a:ext>
              </a:extLst>
            </p:cNvPr>
            <p:cNvSpPr txBox="1"/>
            <p:nvPr/>
          </p:nvSpPr>
          <p:spPr>
            <a:xfrm>
              <a:off x="1707583" y="2926221"/>
              <a:ext cx="2673219" cy="48135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Squirrel virus research, papers, &amp; patents @ KRIBB</a:t>
              </a:r>
            </a:p>
          </p:txBody>
        </p:sp>
      </p:grpSp>
      <p:grpSp>
        <p:nvGrpSpPr>
          <p:cNvPr id="246" name="그룹 245">
            <a:extLst>
              <a:ext uri="{FF2B5EF4-FFF2-40B4-BE49-F238E27FC236}">
                <a16:creationId xmlns:a16="http://schemas.microsoft.com/office/drawing/2014/main" id="{1F5C403B-0BC3-418F-ADF3-42A29ED742D9}"/>
              </a:ext>
            </a:extLst>
          </p:cNvPr>
          <p:cNvGrpSpPr/>
          <p:nvPr/>
        </p:nvGrpSpPr>
        <p:grpSpPr>
          <a:xfrm>
            <a:off x="689630" y="5470560"/>
            <a:ext cx="3282724" cy="656526"/>
            <a:chOff x="965200" y="2926221"/>
            <a:chExt cx="3415602" cy="683102"/>
          </a:xfrm>
        </p:grpSpPr>
        <p:grpSp>
          <p:nvGrpSpPr>
            <p:cNvPr id="450" name="그룹 449">
              <a:extLst>
                <a:ext uri="{FF2B5EF4-FFF2-40B4-BE49-F238E27FC236}">
                  <a16:creationId xmlns:a16="http://schemas.microsoft.com/office/drawing/2014/main" id="{F4CEEC37-C3AB-4C17-8582-925E682936F4}"/>
                </a:ext>
              </a:extLst>
            </p:cNvPr>
            <p:cNvGrpSpPr/>
            <p:nvPr/>
          </p:nvGrpSpPr>
          <p:grpSpPr>
            <a:xfrm>
              <a:off x="965200" y="2931790"/>
              <a:ext cx="742387" cy="261610"/>
              <a:chOff x="8947780" y="1624564"/>
              <a:chExt cx="742387" cy="261610"/>
            </a:xfrm>
          </p:grpSpPr>
          <p:sp>
            <p:nvSpPr>
              <p:cNvPr id="452" name="타원 451">
                <a:extLst>
                  <a:ext uri="{FF2B5EF4-FFF2-40B4-BE49-F238E27FC236}">
                    <a16:creationId xmlns:a16="http://schemas.microsoft.com/office/drawing/2014/main" id="{E3104701-AFAC-4199-A295-561CB12EE8E0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chemeClr val="bg1">
                    <a:lumMod val="75000"/>
                  </a:schemeClr>
                </a:fgClr>
                <a:bgClr>
                  <a:schemeClr val="tx1">
                    <a:lumMod val="50000"/>
                    <a:lumOff val="50000"/>
                  </a:schemeClr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453" name="그룹 452">
                <a:extLst>
                  <a:ext uri="{FF2B5EF4-FFF2-40B4-BE49-F238E27FC236}">
                    <a16:creationId xmlns:a16="http://schemas.microsoft.com/office/drawing/2014/main" id="{65AE5755-586E-444C-AA43-05B6A52BB438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455" name="사각형: 둥근 모서리 454">
                  <a:extLst>
                    <a:ext uri="{FF2B5EF4-FFF2-40B4-BE49-F238E27FC236}">
                      <a16:creationId xmlns:a16="http://schemas.microsoft.com/office/drawing/2014/main" id="{157928BD-8D88-49AE-A9DE-308986F27074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456" name="이등변 삼각형 455">
                  <a:extLst>
                    <a:ext uri="{FF2B5EF4-FFF2-40B4-BE49-F238E27FC236}">
                      <a16:creationId xmlns:a16="http://schemas.microsoft.com/office/drawing/2014/main" id="{3A9EC5D5-DEF1-4E05-B4F1-F9074DAE638E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454" name="TextBox 453">
                <a:extLst>
                  <a:ext uri="{FF2B5EF4-FFF2-40B4-BE49-F238E27FC236}">
                    <a16:creationId xmlns:a16="http://schemas.microsoft.com/office/drawing/2014/main" id="{B379AF2D-D774-46A0-84AD-754A8E31CAA4}"/>
                  </a:ext>
                </a:extLst>
              </p:cNvPr>
              <p:cNvSpPr txBox="1"/>
              <p:nvPr/>
            </p:nvSpPr>
            <p:spPr>
              <a:xfrm>
                <a:off x="9154829" y="1624564"/>
                <a:ext cx="535338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2013</a:t>
                </a:r>
              </a:p>
            </p:txBody>
          </p:sp>
        </p:grpSp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83542F12-2B9C-4369-8159-4436243E4B65}"/>
                </a:ext>
              </a:extLst>
            </p:cNvPr>
            <p:cNvSpPr txBox="1"/>
            <p:nvPr/>
          </p:nvSpPr>
          <p:spPr>
            <a:xfrm>
              <a:off x="1707583" y="2926221"/>
              <a:ext cx="2673219" cy="68310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Established Cancer Virus Research Center @ </a:t>
              </a:r>
              <a:r>
                <a:rPr lang="en-US" altLang="ko-KR" sz="1050" dirty="0" err="1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Dankook</a:t>
              </a: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 University College of Medicine for oncolytic virus research</a:t>
              </a:r>
              <a:endParaRPr lang="ko-KR" altLang="en-US" sz="105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</p:grpSp>
      <p:cxnSp>
        <p:nvCxnSpPr>
          <p:cNvPr id="247" name="직선 연결선 246">
            <a:extLst>
              <a:ext uri="{FF2B5EF4-FFF2-40B4-BE49-F238E27FC236}">
                <a16:creationId xmlns:a16="http://schemas.microsoft.com/office/drawing/2014/main" id="{5D599CF2-FE42-4584-B90C-715E3DF5AFD5}"/>
              </a:ext>
            </a:extLst>
          </p:cNvPr>
          <p:cNvCxnSpPr>
            <a:cxnSpLocks/>
            <a:stCxn id="441" idx="4"/>
            <a:endCxn id="368" idx="0"/>
          </p:cNvCxnSpPr>
          <p:nvPr/>
        </p:nvCxnSpPr>
        <p:spPr>
          <a:xfrm>
            <a:off x="4507347" y="3829615"/>
            <a:ext cx="0" cy="2043908"/>
          </a:xfrm>
          <a:prstGeom prst="line">
            <a:avLst/>
          </a:prstGeom>
          <a:pattFill prst="dkDnDiag">
            <a:fgClr>
              <a:srgbClr val="C56D45"/>
            </a:fgClr>
            <a:bgClr>
              <a:srgbClr val="852E1F"/>
            </a:bgClr>
          </a:pattFill>
          <a:ln w="6350">
            <a:solidFill>
              <a:srgbClr val="09396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48" name="그룹 247">
            <a:extLst>
              <a:ext uri="{FF2B5EF4-FFF2-40B4-BE49-F238E27FC236}">
                <a16:creationId xmlns:a16="http://schemas.microsoft.com/office/drawing/2014/main" id="{F8C226A9-E158-4521-A7EF-A7E2F69B6BFB}"/>
              </a:ext>
            </a:extLst>
          </p:cNvPr>
          <p:cNvGrpSpPr/>
          <p:nvPr/>
        </p:nvGrpSpPr>
        <p:grpSpPr>
          <a:xfrm>
            <a:off x="4454639" y="3645835"/>
            <a:ext cx="3282713" cy="273215"/>
            <a:chOff x="4543455" y="2926221"/>
            <a:chExt cx="3415590" cy="284275"/>
          </a:xfrm>
        </p:grpSpPr>
        <p:sp>
          <p:nvSpPr>
            <p:cNvPr id="441" name="타원 440">
              <a:extLst>
                <a:ext uri="{FF2B5EF4-FFF2-40B4-BE49-F238E27FC236}">
                  <a16:creationId xmlns:a16="http://schemas.microsoft.com/office/drawing/2014/main" id="{C203543A-5355-4EB6-A087-E3190A605C41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442" name="이등변 삼각형 441">
              <a:extLst>
                <a:ext uri="{FF2B5EF4-FFF2-40B4-BE49-F238E27FC236}">
                  <a16:creationId xmlns:a16="http://schemas.microsoft.com/office/drawing/2014/main" id="{CCEF9765-A3A2-4E33-A7E6-E6D61B120AA9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444" name="그룹 443">
              <a:extLst>
                <a:ext uri="{FF2B5EF4-FFF2-40B4-BE49-F238E27FC236}">
                  <a16:creationId xmlns:a16="http://schemas.microsoft.com/office/drawing/2014/main" id="{E5931AE5-50A4-4BBF-9EC2-C7B807991038}"/>
                </a:ext>
              </a:extLst>
            </p:cNvPr>
            <p:cNvGrpSpPr/>
            <p:nvPr/>
          </p:nvGrpSpPr>
          <p:grpSpPr>
            <a:xfrm>
              <a:off x="4750505" y="2931790"/>
              <a:ext cx="731264" cy="261610"/>
              <a:chOff x="4750505" y="2931790"/>
              <a:chExt cx="535336" cy="261610"/>
            </a:xfrm>
          </p:grpSpPr>
          <p:sp>
            <p:nvSpPr>
              <p:cNvPr id="448" name="사각형: 둥근 모서리 447">
                <a:extLst>
                  <a:ext uri="{FF2B5EF4-FFF2-40B4-BE49-F238E27FC236}">
                    <a16:creationId xmlns:a16="http://schemas.microsoft.com/office/drawing/2014/main" id="{1965AFC3-C088-4DAD-9AD9-E8558B697B09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49" name="TextBox 448">
                <a:extLst>
                  <a:ext uri="{FF2B5EF4-FFF2-40B4-BE49-F238E27FC236}">
                    <a16:creationId xmlns:a16="http://schemas.microsoft.com/office/drawing/2014/main" id="{3807699A-3AD8-4252-A4C8-C34329B2DEF0}"/>
                  </a:ext>
                </a:extLst>
              </p:cNvPr>
              <p:cNvSpPr txBox="1"/>
              <p:nvPr/>
            </p:nvSpPr>
            <p:spPr>
              <a:xfrm>
                <a:off x="4750505" y="2931790"/>
                <a:ext cx="535336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Jun 2016</a:t>
                </a:r>
              </a:p>
            </p:txBody>
          </p:sp>
        </p:grp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C36D3A57-81AA-4F68-A2B9-150E5DEB1997}"/>
                </a:ext>
              </a:extLst>
            </p:cNvPr>
            <p:cNvSpPr txBox="1"/>
            <p:nvPr/>
          </p:nvSpPr>
          <p:spPr>
            <a:xfrm>
              <a:off x="5481756" y="2926221"/>
              <a:ext cx="2477289" cy="28427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Established ViroCure Inc.</a:t>
              </a:r>
            </a:p>
          </p:txBody>
        </p:sp>
      </p:grpSp>
      <p:grpSp>
        <p:nvGrpSpPr>
          <p:cNvPr id="249" name="그룹 248">
            <a:extLst>
              <a:ext uri="{FF2B5EF4-FFF2-40B4-BE49-F238E27FC236}">
                <a16:creationId xmlns:a16="http://schemas.microsoft.com/office/drawing/2014/main" id="{71BBAC51-8AE4-4FE7-B633-0D6AC1769E79}"/>
              </a:ext>
            </a:extLst>
          </p:cNvPr>
          <p:cNvGrpSpPr/>
          <p:nvPr/>
        </p:nvGrpSpPr>
        <p:grpSpPr>
          <a:xfrm>
            <a:off x="4454640" y="3928540"/>
            <a:ext cx="3282712" cy="268728"/>
            <a:chOff x="4543455" y="2926221"/>
            <a:chExt cx="3415589" cy="279607"/>
          </a:xfrm>
        </p:grpSpPr>
        <p:sp>
          <p:nvSpPr>
            <p:cNvPr id="434" name="타원 433">
              <a:extLst>
                <a:ext uri="{FF2B5EF4-FFF2-40B4-BE49-F238E27FC236}">
                  <a16:creationId xmlns:a16="http://schemas.microsoft.com/office/drawing/2014/main" id="{90AC16DC-A32F-4A25-A806-D115A48DDA26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435" name="이등변 삼각형 434">
              <a:extLst>
                <a:ext uri="{FF2B5EF4-FFF2-40B4-BE49-F238E27FC236}">
                  <a16:creationId xmlns:a16="http://schemas.microsoft.com/office/drawing/2014/main" id="{71E67B5D-7455-4C9F-B1D0-8FDC65D4B1C6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437" name="그룹 436">
              <a:extLst>
                <a:ext uri="{FF2B5EF4-FFF2-40B4-BE49-F238E27FC236}">
                  <a16:creationId xmlns:a16="http://schemas.microsoft.com/office/drawing/2014/main" id="{18805039-7CEE-4290-BE5E-1F4AF5456972}"/>
                </a:ext>
              </a:extLst>
            </p:cNvPr>
            <p:cNvGrpSpPr/>
            <p:nvPr/>
          </p:nvGrpSpPr>
          <p:grpSpPr>
            <a:xfrm>
              <a:off x="4750505" y="2926496"/>
              <a:ext cx="731264" cy="272199"/>
              <a:chOff x="4750505" y="2926496"/>
              <a:chExt cx="535336" cy="272199"/>
            </a:xfrm>
          </p:grpSpPr>
          <p:sp>
            <p:nvSpPr>
              <p:cNvPr id="439" name="사각형: 둥근 모서리 438">
                <a:extLst>
                  <a:ext uri="{FF2B5EF4-FFF2-40B4-BE49-F238E27FC236}">
                    <a16:creationId xmlns:a16="http://schemas.microsoft.com/office/drawing/2014/main" id="{08FF2899-A43F-42D3-871C-D3F622E44F72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40" name="TextBox 439">
                <a:extLst>
                  <a:ext uri="{FF2B5EF4-FFF2-40B4-BE49-F238E27FC236}">
                    <a16:creationId xmlns:a16="http://schemas.microsoft.com/office/drawing/2014/main" id="{FE2ABA55-38B9-4FA8-B0CE-46A3DA54B8FE}"/>
                  </a:ext>
                </a:extLst>
              </p:cNvPr>
              <p:cNvSpPr txBox="1"/>
              <p:nvPr/>
            </p:nvSpPr>
            <p:spPr>
              <a:xfrm>
                <a:off x="4750511" y="2926496"/>
                <a:ext cx="535321" cy="2721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Feb 2017</a:t>
                </a:r>
              </a:p>
            </p:txBody>
          </p:sp>
        </p:grpSp>
        <p:sp>
          <p:nvSpPr>
            <p:cNvPr id="438" name="TextBox 437">
              <a:extLst>
                <a:ext uri="{FF2B5EF4-FFF2-40B4-BE49-F238E27FC236}">
                  <a16:creationId xmlns:a16="http://schemas.microsoft.com/office/drawing/2014/main" id="{361B5B75-14C8-47E2-B49A-A6FFB2223833}"/>
                </a:ext>
              </a:extLst>
            </p:cNvPr>
            <p:cNvSpPr txBox="1"/>
            <p:nvPr/>
          </p:nvSpPr>
          <p:spPr>
            <a:xfrm>
              <a:off x="5481755" y="2926221"/>
              <a:ext cx="2477289" cy="2796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Est. Bio Safety Level 2 (BSL2) laboratory </a:t>
              </a:r>
            </a:p>
          </p:txBody>
        </p:sp>
      </p:grpSp>
      <p:grpSp>
        <p:nvGrpSpPr>
          <p:cNvPr id="250" name="그룹 249">
            <a:extLst>
              <a:ext uri="{FF2B5EF4-FFF2-40B4-BE49-F238E27FC236}">
                <a16:creationId xmlns:a16="http://schemas.microsoft.com/office/drawing/2014/main" id="{49B9D924-DC33-46DD-9792-03D98A25BB11}"/>
              </a:ext>
            </a:extLst>
          </p:cNvPr>
          <p:cNvGrpSpPr/>
          <p:nvPr/>
        </p:nvGrpSpPr>
        <p:grpSpPr>
          <a:xfrm>
            <a:off x="4454640" y="4206173"/>
            <a:ext cx="3282712" cy="462625"/>
            <a:chOff x="4543455" y="2926221"/>
            <a:chExt cx="3415589" cy="481352"/>
          </a:xfrm>
        </p:grpSpPr>
        <p:sp>
          <p:nvSpPr>
            <p:cNvPr id="417" name="타원 416">
              <a:extLst>
                <a:ext uri="{FF2B5EF4-FFF2-40B4-BE49-F238E27FC236}">
                  <a16:creationId xmlns:a16="http://schemas.microsoft.com/office/drawing/2014/main" id="{6D1E47F4-000F-427A-8B11-F5D3C3D2B2AF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418" name="이등변 삼각형 417">
              <a:extLst>
                <a:ext uri="{FF2B5EF4-FFF2-40B4-BE49-F238E27FC236}">
                  <a16:creationId xmlns:a16="http://schemas.microsoft.com/office/drawing/2014/main" id="{D199691B-BA4B-440B-A3E9-FC82D3717C7A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419" name="그룹 418">
              <a:extLst>
                <a:ext uri="{FF2B5EF4-FFF2-40B4-BE49-F238E27FC236}">
                  <a16:creationId xmlns:a16="http://schemas.microsoft.com/office/drawing/2014/main" id="{EACEB3F2-F6CE-4B7F-A25D-EA1F869CD37B}"/>
                </a:ext>
              </a:extLst>
            </p:cNvPr>
            <p:cNvGrpSpPr/>
            <p:nvPr/>
          </p:nvGrpSpPr>
          <p:grpSpPr>
            <a:xfrm>
              <a:off x="4750505" y="2931790"/>
              <a:ext cx="731264" cy="261610"/>
              <a:chOff x="4750505" y="2931790"/>
              <a:chExt cx="535336" cy="261610"/>
            </a:xfrm>
          </p:grpSpPr>
          <p:sp>
            <p:nvSpPr>
              <p:cNvPr id="430" name="사각형: 둥근 모서리 429">
                <a:extLst>
                  <a:ext uri="{FF2B5EF4-FFF2-40B4-BE49-F238E27FC236}">
                    <a16:creationId xmlns:a16="http://schemas.microsoft.com/office/drawing/2014/main" id="{6B05EB9E-B1B6-4851-A573-5850DD6A93D7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33" name="TextBox 432">
                <a:extLst>
                  <a:ext uri="{FF2B5EF4-FFF2-40B4-BE49-F238E27FC236}">
                    <a16:creationId xmlns:a16="http://schemas.microsoft.com/office/drawing/2014/main" id="{B1A48140-9FE1-492C-BC89-8A9AD287C38A}"/>
                  </a:ext>
                </a:extLst>
              </p:cNvPr>
              <p:cNvSpPr txBox="1"/>
              <p:nvPr/>
            </p:nvSpPr>
            <p:spPr>
              <a:xfrm>
                <a:off x="4750505" y="2931790"/>
                <a:ext cx="535336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Sep 2017</a:t>
                </a:r>
              </a:p>
            </p:txBody>
          </p:sp>
        </p:grp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79586A78-1FA3-48A4-B17A-8E8053A7660A}"/>
                </a:ext>
              </a:extLst>
            </p:cNvPr>
            <p:cNvSpPr txBox="1"/>
            <p:nvPr/>
          </p:nvSpPr>
          <p:spPr>
            <a:xfrm>
              <a:off x="5481755" y="2926221"/>
              <a:ext cx="2477289" cy="48135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Opened ViroCure USA lab @ Moffit Cancer Center in Tampa, Florida</a:t>
              </a:r>
            </a:p>
          </p:txBody>
        </p:sp>
      </p:grpSp>
      <p:grpSp>
        <p:nvGrpSpPr>
          <p:cNvPr id="251" name="그룹 250">
            <a:extLst>
              <a:ext uri="{FF2B5EF4-FFF2-40B4-BE49-F238E27FC236}">
                <a16:creationId xmlns:a16="http://schemas.microsoft.com/office/drawing/2014/main" id="{7F5871FB-DA5E-4BD2-864C-6B92CE903E92}"/>
              </a:ext>
            </a:extLst>
          </p:cNvPr>
          <p:cNvGrpSpPr/>
          <p:nvPr/>
        </p:nvGrpSpPr>
        <p:grpSpPr>
          <a:xfrm>
            <a:off x="4454641" y="4673200"/>
            <a:ext cx="3304441" cy="268728"/>
            <a:chOff x="4543455" y="2926221"/>
            <a:chExt cx="3438197" cy="279607"/>
          </a:xfrm>
        </p:grpSpPr>
        <p:sp>
          <p:nvSpPr>
            <p:cNvPr id="411" name="타원 410">
              <a:extLst>
                <a:ext uri="{FF2B5EF4-FFF2-40B4-BE49-F238E27FC236}">
                  <a16:creationId xmlns:a16="http://schemas.microsoft.com/office/drawing/2014/main" id="{56822726-9D42-4942-B3DA-FC301184AD5C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rgbClr val="E94F19"/>
              </a:fgClr>
              <a:bgClr>
                <a:srgbClr val="C00000"/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412" name="이등변 삼각형 411">
              <a:extLst>
                <a:ext uri="{FF2B5EF4-FFF2-40B4-BE49-F238E27FC236}">
                  <a16:creationId xmlns:a16="http://schemas.microsoft.com/office/drawing/2014/main" id="{663D366B-03DB-4D96-88E5-46F7CBAD1552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rgbClr val="E94F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413" name="그룹 412">
              <a:extLst>
                <a:ext uri="{FF2B5EF4-FFF2-40B4-BE49-F238E27FC236}">
                  <a16:creationId xmlns:a16="http://schemas.microsoft.com/office/drawing/2014/main" id="{5B5C72C8-3132-4482-88A0-45F99DB13884}"/>
                </a:ext>
              </a:extLst>
            </p:cNvPr>
            <p:cNvGrpSpPr/>
            <p:nvPr/>
          </p:nvGrpSpPr>
          <p:grpSpPr>
            <a:xfrm>
              <a:off x="4750502" y="2931790"/>
              <a:ext cx="731265" cy="261610"/>
              <a:chOff x="4750505" y="2931790"/>
              <a:chExt cx="535337" cy="261610"/>
            </a:xfrm>
          </p:grpSpPr>
          <p:sp>
            <p:nvSpPr>
              <p:cNvPr id="415" name="사각형: 둥근 모서리 414">
                <a:extLst>
                  <a:ext uri="{FF2B5EF4-FFF2-40B4-BE49-F238E27FC236}">
                    <a16:creationId xmlns:a16="http://schemas.microsoft.com/office/drawing/2014/main" id="{68CF4E10-8DF3-4DE4-82AB-255F9E2A4E12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rgbClr val="E94F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16" name="TextBox 415">
                <a:extLst>
                  <a:ext uri="{FF2B5EF4-FFF2-40B4-BE49-F238E27FC236}">
                    <a16:creationId xmlns:a16="http://schemas.microsoft.com/office/drawing/2014/main" id="{4AEA2E17-301F-4259-A0AB-4BA19802711D}"/>
                  </a:ext>
                </a:extLst>
              </p:cNvPr>
              <p:cNvSpPr txBox="1"/>
              <p:nvPr/>
            </p:nvSpPr>
            <p:spPr>
              <a:xfrm>
                <a:off x="4750505" y="2931790"/>
                <a:ext cx="535337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Dec 2017</a:t>
                </a:r>
              </a:p>
            </p:txBody>
          </p:sp>
        </p:grpSp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CA64AA50-98CF-46C2-AA83-FC59A805D0CD}"/>
                </a:ext>
              </a:extLst>
            </p:cNvPr>
            <p:cNvSpPr txBox="1"/>
            <p:nvPr/>
          </p:nvSpPr>
          <p:spPr>
            <a:xfrm>
              <a:off x="5481755" y="2926221"/>
              <a:ext cx="2499897" cy="2796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Strategic co-op w/ Seoul Asan Hospital</a:t>
              </a:r>
            </a:p>
          </p:txBody>
        </p:sp>
      </p:grpSp>
      <p:grpSp>
        <p:nvGrpSpPr>
          <p:cNvPr id="252" name="그룹 251">
            <a:extLst>
              <a:ext uri="{FF2B5EF4-FFF2-40B4-BE49-F238E27FC236}">
                <a16:creationId xmlns:a16="http://schemas.microsoft.com/office/drawing/2014/main" id="{B3A08095-2AEC-41A2-ADB3-0C5CFD3D0AEF}"/>
              </a:ext>
            </a:extLst>
          </p:cNvPr>
          <p:cNvGrpSpPr/>
          <p:nvPr/>
        </p:nvGrpSpPr>
        <p:grpSpPr>
          <a:xfrm>
            <a:off x="4454639" y="4957195"/>
            <a:ext cx="3430436" cy="268728"/>
            <a:chOff x="4543455" y="2926221"/>
            <a:chExt cx="3569293" cy="279607"/>
          </a:xfrm>
        </p:grpSpPr>
        <p:sp>
          <p:nvSpPr>
            <p:cNvPr id="402" name="타원 401">
              <a:extLst>
                <a:ext uri="{FF2B5EF4-FFF2-40B4-BE49-F238E27FC236}">
                  <a16:creationId xmlns:a16="http://schemas.microsoft.com/office/drawing/2014/main" id="{EE2F1642-9BCC-4D65-9EEF-D55890A2B570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403" name="이등변 삼각형 402">
              <a:extLst>
                <a:ext uri="{FF2B5EF4-FFF2-40B4-BE49-F238E27FC236}">
                  <a16:creationId xmlns:a16="http://schemas.microsoft.com/office/drawing/2014/main" id="{5CCA1902-3C4B-4585-ACBE-14910888E927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404" name="그룹 403">
              <a:extLst>
                <a:ext uri="{FF2B5EF4-FFF2-40B4-BE49-F238E27FC236}">
                  <a16:creationId xmlns:a16="http://schemas.microsoft.com/office/drawing/2014/main" id="{D79F19DA-1D8A-48F3-AECB-D15267E1DF5D}"/>
                </a:ext>
              </a:extLst>
            </p:cNvPr>
            <p:cNvGrpSpPr/>
            <p:nvPr/>
          </p:nvGrpSpPr>
          <p:grpSpPr>
            <a:xfrm>
              <a:off x="4750505" y="2926496"/>
              <a:ext cx="731264" cy="272199"/>
              <a:chOff x="4750505" y="2926496"/>
              <a:chExt cx="535336" cy="272199"/>
            </a:xfrm>
          </p:grpSpPr>
          <p:sp>
            <p:nvSpPr>
              <p:cNvPr id="409" name="사각형: 둥근 모서리 408">
                <a:extLst>
                  <a:ext uri="{FF2B5EF4-FFF2-40B4-BE49-F238E27FC236}">
                    <a16:creationId xmlns:a16="http://schemas.microsoft.com/office/drawing/2014/main" id="{12197469-8D8C-43EB-B992-AD13CC4864EE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301CCE89-D47B-43C7-B5FC-E94D7EA7DDD6}"/>
                  </a:ext>
                </a:extLst>
              </p:cNvPr>
              <p:cNvSpPr txBox="1"/>
              <p:nvPr/>
            </p:nvSpPr>
            <p:spPr>
              <a:xfrm>
                <a:off x="4750510" y="2926496"/>
                <a:ext cx="535324" cy="2721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Apr 2019</a:t>
                </a:r>
              </a:p>
            </p:txBody>
          </p:sp>
        </p:grp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6CAF6FED-6253-469F-8D89-F8642ECB13C8}"/>
                </a:ext>
              </a:extLst>
            </p:cNvPr>
            <p:cNvSpPr txBox="1"/>
            <p:nvPr/>
          </p:nvSpPr>
          <p:spPr>
            <a:xfrm>
              <a:off x="5481755" y="2926221"/>
              <a:ext cx="2630993" cy="2796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Investment &amp; strategic partnership w/ EDGC</a:t>
              </a:r>
            </a:p>
          </p:txBody>
        </p:sp>
      </p:grpSp>
      <p:grpSp>
        <p:nvGrpSpPr>
          <p:cNvPr id="253" name="그룹 252">
            <a:extLst>
              <a:ext uri="{FF2B5EF4-FFF2-40B4-BE49-F238E27FC236}">
                <a16:creationId xmlns:a16="http://schemas.microsoft.com/office/drawing/2014/main" id="{14FDBC9C-34B1-4CAC-B8BB-3C425B949096}"/>
              </a:ext>
            </a:extLst>
          </p:cNvPr>
          <p:cNvGrpSpPr/>
          <p:nvPr/>
        </p:nvGrpSpPr>
        <p:grpSpPr>
          <a:xfrm>
            <a:off x="4454640" y="5234819"/>
            <a:ext cx="3282712" cy="268728"/>
            <a:chOff x="4543455" y="2926221"/>
            <a:chExt cx="3415589" cy="279607"/>
          </a:xfrm>
        </p:grpSpPr>
        <p:sp>
          <p:nvSpPr>
            <p:cNvPr id="396" name="타원 395">
              <a:extLst>
                <a:ext uri="{FF2B5EF4-FFF2-40B4-BE49-F238E27FC236}">
                  <a16:creationId xmlns:a16="http://schemas.microsoft.com/office/drawing/2014/main" id="{824D8AEE-BF7B-474B-9972-BF1C9896D51A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397" name="이등변 삼각형 396">
              <a:extLst>
                <a:ext uri="{FF2B5EF4-FFF2-40B4-BE49-F238E27FC236}">
                  <a16:creationId xmlns:a16="http://schemas.microsoft.com/office/drawing/2014/main" id="{A42524FE-65D4-4051-AB20-869EE0B43014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398" name="그룹 397">
              <a:extLst>
                <a:ext uri="{FF2B5EF4-FFF2-40B4-BE49-F238E27FC236}">
                  <a16:creationId xmlns:a16="http://schemas.microsoft.com/office/drawing/2014/main" id="{53B8B41F-B6A9-4913-A146-5D4BC75DB42E}"/>
                </a:ext>
              </a:extLst>
            </p:cNvPr>
            <p:cNvGrpSpPr/>
            <p:nvPr/>
          </p:nvGrpSpPr>
          <p:grpSpPr>
            <a:xfrm>
              <a:off x="4750505" y="2931790"/>
              <a:ext cx="731264" cy="261610"/>
              <a:chOff x="4750505" y="2931790"/>
              <a:chExt cx="535336" cy="261610"/>
            </a:xfrm>
          </p:grpSpPr>
          <p:sp>
            <p:nvSpPr>
              <p:cNvPr id="400" name="사각형: 둥근 모서리 399">
                <a:extLst>
                  <a:ext uri="{FF2B5EF4-FFF2-40B4-BE49-F238E27FC236}">
                    <a16:creationId xmlns:a16="http://schemas.microsoft.com/office/drawing/2014/main" id="{01CDEE5F-49BD-434F-8690-873746B17B65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401" name="TextBox 400">
                <a:extLst>
                  <a:ext uri="{FF2B5EF4-FFF2-40B4-BE49-F238E27FC236}">
                    <a16:creationId xmlns:a16="http://schemas.microsoft.com/office/drawing/2014/main" id="{9DE7AF89-65D0-4392-8B81-E4B9B5A8297D}"/>
                  </a:ext>
                </a:extLst>
              </p:cNvPr>
              <p:cNvSpPr txBox="1"/>
              <p:nvPr/>
            </p:nvSpPr>
            <p:spPr>
              <a:xfrm>
                <a:off x="4750505" y="2931790"/>
                <a:ext cx="535336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Oct 2019</a:t>
                </a:r>
              </a:p>
            </p:txBody>
          </p:sp>
        </p:grp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A70DE08E-7495-44D3-B3AA-6166C229EAF2}"/>
                </a:ext>
              </a:extLst>
            </p:cNvPr>
            <p:cNvSpPr txBox="1"/>
            <p:nvPr/>
          </p:nvSpPr>
          <p:spPr>
            <a:xfrm>
              <a:off x="5481755" y="2926221"/>
              <a:ext cx="2477289" cy="2796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Est. ViroCure Australia in Brisbane</a:t>
              </a:r>
            </a:p>
          </p:txBody>
        </p:sp>
      </p:grpSp>
      <p:grpSp>
        <p:nvGrpSpPr>
          <p:cNvPr id="254" name="그룹 253">
            <a:extLst>
              <a:ext uri="{FF2B5EF4-FFF2-40B4-BE49-F238E27FC236}">
                <a16:creationId xmlns:a16="http://schemas.microsoft.com/office/drawing/2014/main" id="{050D6E23-4637-4904-8927-2DBCA2AD0110}"/>
              </a:ext>
            </a:extLst>
          </p:cNvPr>
          <p:cNvGrpSpPr/>
          <p:nvPr/>
        </p:nvGrpSpPr>
        <p:grpSpPr>
          <a:xfrm>
            <a:off x="4454640" y="5512453"/>
            <a:ext cx="3282712" cy="268728"/>
            <a:chOff x="4543455" y="2926221"/>
            <a:chExt cx="3415589" cy="279606"/>
          </a:xfrm>
        </p:grpSpPr>
        <p:sp>
          <p:nvSpPr>
            <p:cNvPr id="374" name="타원 373">
              <a:extLst>
                <a:ext uri="{FF2B5EF4-FFF2-40B4-BE49-F238E27FC236}">
                  <a16:creationId xmlns:a16="http://schemas.microsoft.com/office/drawing/2014/main" id="{FD2E97D2-7F40-4CAF-8D6E-A440667926DD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chemeClr val="bg1">
                  <a:lumMod val="75000"/>
                </a:schemeClr>
              </a:fgClr>
              <a:bgClr>
                <a:schemeClr val="tx1">
                  <a:lumMod val="50000"/>
                  <a:lumOff val="50000"/>
                </a:schemeClr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384" name="이등변 삼각형 383">
              <a:extLst>
                <a:ext uri="{FF2B5EF4-FFF2-40B4-BE49-F238E27FC236}">
                  <a16:creationId xmlns:a16="http://schemas.microsoft.com/office/drawing/2014/main" id="{36D60EC5-46A8-4093-8B12-BA048B61A2AE}"/>
                </a:ext>
              </a:extLst>
            </p:cNvPr>
            <p:cNvSpPr/>
            <p:nvPr/>
          </p:nvSpPr>
          <p:spPr>
            <a:xfrm rot="16200000">
              <a:off x="4689382" y="3022182"/>
              <a:ext cx="72297" cy="80827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386" name="그룹 385">
              <a:extLst>
                <a:ext uri="{FF2B5EF4-FFF2-40B4-BE49-F238E27FC236}">
                  <a16:creationId xmlns:a16="http://schemas.microsoft.com/office/drawing/2014/main" id="{987AA79A-F6EA-4D33-ACCC-EA475E6414B8}"/>
                </a:ext>
              </a:extLst>
            </p:cNvPr>
            <p:cNvGrpSpPr/>
            <p:nvPr/>
          </p:nvGrpSpPr>
          <p:grpSpPr>
            <a:xfrm>
              <a:off x="4750505" y="2931790"/>
              <a:ext cx="731264" cy="261610"/>
              <a:chOff x="4750505" y="2931790"/>
              <a:chExt cx="535336" cy="261610"/>
            </a:xfrm>
          </p:grpSpPr>
          <p:sp>
            <p:nvSpPr>
              <p:cNvPr id="390" name="사각형: 둥근 모서리 389">
                <a:extLst>
                  <a:ext uri="{FF2B5EF4-FFF2-40B4-BE49-F238E27FC236}">
                    <a16:creationId xmlns:a16="http://schemas.microsoft.com/office/drawing/2014/main" id="{D97082AA-409B-4819-A138-F9714DA64D55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393" name="TextBox 392">
                <a:extLst>
                  <a:ext uri="{FF2B5EF4-FFF2-40B4-BE49-F238E27FC236}">
                    <a16:creationId xmlns:a16="http://schemas.microsoft.com/office/drawing/2014/main" id="{E77F78B5-C9B6-4EB5-B47B-01A663B318A6}"/>
                  </a:ext>
                </a:extLst>
              </p:cNvPr>
              <p:cNvSpPr txBox="1"/>
              <p:nvPr/>
            </p:nvSpPr>
            <p:spPr>
              <a:xfrm>
                <a:off x="4750505" y="2931790"/>
                <a:ext cx="535336" cy="2616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Dec 2019</a:t>
                </a:r>
              </a:p>
            </p:txBody>
          </p:sp>
        </p:grpSp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E96E6AD8-275F-469F-98D1-2A711CD23B5C}"/>
                </a:ext>
              </a:extLst>
            </p:cNvPr>
            <p:cNvSpPr txBox="1"/>
            <p:nvPr/>
          </p:nvSpPr>
          <p:spPr>
            <a:xfrm>
              <a:off x="5481755" y="2926221"/>
              <a:ext cx="2477289" cy="27960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rPr>
                <a:t>RC402 Clinical sample production</a:t>
              </a:r>
            </a:p>
          </p:txBody>
        </p:sp>
      </p:grpSp>
      <p:grpSp>
        <p:nvGrpSpPr>
          <p:cNvPr id="255" name="그룹 254">
            <a:extLst>
              <a:ext uri="{FF2B5EF4-FFF2-40B4-BE49-F238E27FC236}">
                <a16:creationId xmlns:a16="http://schemas.microsoft.com/office/drawing/2014/main" id="{19389248-FCC7-4DE9-ADFC-86E249E2C11F}"/>
              </a:ext>
            </a:extLst>
          </p:cNvPr>
          <p:cNvGrpSpPr/>
          <p:nvPr/>
        </p:nvGrpSpPr>
        <p:grpSpPr>
          <a:xfrm>
            <a:off x="4454638" y="5795164"/>
            <a:ext cx="3304442" cy="682174"/>
            <a:chOff x="4543455" y="2926221"/>
            <a:chExt cx="3438199" cy="709786"/>
          </a:xfrm>
        </p:grpSpPr>
        <p:sp>
          <p:nvSpPr>
            <p:cNvPr id="368" name="타원 367">
              <a:extLst>
                <a:ext uri="{FF2B5EF4-FFF2-40B4-BE49-F238E27FC236}">
                  <a16:creationId xmlns:a16="http://schemas.microsoft.com/office/drawing/2014/main" id="{8CA79D48-B527-4EEF-8094-4C633F76DCA6}"/>
                </a:ext>
              </a:extLst>
            </p:cNvPr>
            <p:cNvSpPr/>
            <p:nvPr/>
          </p:nvSpPr>
          <p:spPr>
            <a:xfrm>
              <a:off x="4543455" y="3007754"/>
              <a:ext cx="109682" cy="109682"/>
            </a:xfrm>
            <a:prstGeom prst="ellipse">
              <a:avLst/>
            </a:prstGeom>
            <a:pattFill prst="dkDnDiag">
              <a:fgClr>
                <a:srgbClr val="E94F19"/>
              </a:fgClr>
              <a:bgClr>
                <a:srgbClr val="C00000"/>
              </a:bgClr>
            </a:pattFill>
            <a:ln w="12700">
              <a:solidFill>
                <a:srgbClr val="2900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369" name="이등변 삼각형 368">
              <a:extLst>
                <a:ext uri="{FF2B5EF4-FFF2-40B4-BE49-F238E27FC236}">
                  <a16:creationId xmlns:a16="http://schemas.microsoft.com/office/drawing/2014/main" id="{961CA500-6213-4CF4-BB26-8C9FD31D2C7F}"/>
                </a:ext>
              </a:extLst>
            </p:cNvPr>
            <p:cNvSpPr/>
            <p:nvPr/>
          </p:nvSpPr>
          <p:spPr>
            <a:xfrm rot="16200000">
              <a:off x="4689381" y="3022182"/>
              <a:ext cx="72297" cy="80827"/>
            </a:xfrm>
            <a:prstGeom prst="triangle">
              <a:avLst/>
            </a:prstGeom>
            <a:solidFill>
              <a:srgbClr val="E94F1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grpSp>
          <p:nvGrpSpPr>
            <p:cNvPr id="370" name="그룹 369">
              <a:extLst>
                <a:ext uri="{FF2B5EF4-FFF2-40B4-BE49-F238E27FC236}">
                  <a16:creationId xmlns:a16="http://schemas.microsoft.com/office/drawing/2014/main" id="{ECFFE283-092A-4D73-8C6E-42C883531EA3}"/>
                </a:ext>
              </a:extLst>
            </p:cNvPr>
            <p:cNvGrpSpPr/>
            <p:nvPr/>
          </p:nvGrpSpPr>
          <p:grpSpPr>
            <a:xfrm>
              <a:off x="4750504" y="2926497"/>
              <a:ext cx="731264" cy="272199"/>
              <a:chOff x="4750505" y="2926495"/>
              <a:chExt cx="535336" cy="272199"/>
            </a:xfrm>
          </p:grpSpPr>
          <p:sp>
            <p:nvSpPr>
              <p:cNvPr id="372" name="사각형: 둥근 모서리 371">
                <a:extLst>
                  <a:ext uri="{FF2B5EF4-FFF2-40B4-BE49-F238E27FC236}">
                    <a16:creationId xmlns:a16="http://schemas.microsoft.com/office/drawing/2014/main" id="{93F92BA5-5219-4456-9B83-9F89F69ACA30}"/>
                  </a:ext>
                </a:extLst>
              </p:cNvPr>
              <p:cNvSpPr/>
              <p:nvPr/>
            </p:nvSpPr>
            <p:spPr>
              <a:xfrm>
                <a:off x="4750505" y="2984364"/>
                <a:ext cx="535336" cy="156463"/>
              </a:xfrm>
              <a:prstGeom prst="roundRect">
                <a:avLst>
                  <a:gd name="adj" fmla="val 50000"/>
                </a:avLst>
              </a:prstGeom>
              <a:solidFill>
                <a:srgbClr val="E94F1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373" name="TextBox 372">
                <a:extLst>
                  <a:ext uri="{FF2B5EF4-FFF2-40B4-BE49-F238E27FC236}">
                    <a16:creationId xmlns:a16="http://schemas.microsoft.com/office/drawing/2014/main" id="{4B05B8D0-2625-40BE-9E02-8C2357F225F7}"/>
                  </a:ext>
                </a:extLst>
              </p:cNvPr>
              <p:cNvSpPr txBox="1"/>
              <p:nvPr/>
            </p:nvSpPr>
            <p:spPr>
              <a:xfrm>
                <a:off x="4750510" y="2926495"/>
                <a:ext cx="535325" cy="2721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Jul 2020</a:t>
                </a:r>
              </a:p>
            </p:txBody>
          </p:sp>
        </p:grp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C61C559B-FA15-4BC1-B5F2-C284CF7738FE}"/>
                </a:ext>
              </a:extLst>
            </p:cNvPr>
            <p:cNvSpPr txBox="1"/>
            <p:nvPr/>
          </p:nvSpPr>
          <p:spPr>
            <a:xfrm>
              <a:off x="5481755" y="2926221"/>
              <a:ext cx="2499899" cy="70978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Strategic R&amp;D co-op w/ CHA </a:t>
              </a:r>
              <a:r>
                <a:rPr lang="en-US" altLang="ko-KR" sz="1050" b="1" dirty="0" err="1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Bundang</a:t>
              </a: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 Medical Center</a:t>
              </a:r>
            </a:p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Strategic partnership w/ Y Biologics</a:t>
              </a:r>
            </a:p>
          </p:txBody>
        </p:sp>
      </p:grpSp>
      <p:cxnSp>
        <p:nvCxnSpPr>
          <p:cNvPr id="256" name="직선 연결선 255">
            <a:extLst>
              <a:ext uri="{FF2B5EF4-FFF2-40B4-BE49-F238E27FC236}">
                <a16:creationId xmlns:a16="http://schemas.microsoft.com/office/drawing/2014/main" id="{F4E77241-8C46-4D4E-8810-26E29EF9186E}"/>
              </a:ext>
            </a:extLst>
          </p:cNvPr>
          <p:cNvCxnSpPr>
            <a:cxnSpLocks/>
            <a:stCxn id="349" idx="4"/>
          </p:cNvCxnSpPr>
          <p:nvPr/>
        </p:nvCxnSpPr>
        <p:spPr>
          <a:xfrm>
            <a:off x="8272353" y="3829603"/>
            <a:ext cx="0" cy="880455"/>
          </a:xfrm>
          <a:prstGeom prst="line">
            <a:avLst/>
          </a:prstGeom>
          <a:pattFill prst="dkDnDiag">
            <a:fgClr>
              <a:srgbClr val="C56D45"/>
            </a:fgClr>
            <a:bgClr>
              <a:srgbClr val="852E1F"/>
            </a:bgClr>
          </a:pattFill>
          <a:ln w="6350">
            <a:solidFill>
              <a:srgbClr val="093968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57" name="그룹 256">
            <a:extLst>
              <a:ext uri="{FF2B5EF4-FFF2-40B4-BE49-F238E27FC236}">
                <a16:creationId xmlns:a16="http://schemas.microsoft.com/office/drawing/2014/main" id="{ECA49DF1-C373-4F8A-961E-22515CA12A90}"/>
              </a:ext>
            </a:extLst>
          </p:cNvPr>
          <p:cNvGrpSpPr/>
          <p:nvPr/>
        </p:nvGrpSpPr>
        <p:grpSpPr>
          <a:xfrm>
            <a:off x="8219645" y="3645829"/>
            <a:ext cx="3282717" cy="462627"/>
            <a:chOff x="965200" y="2926221"/>
            <a:chExt cx="3415595" cy="481356"/>
          </a:xfrm>
        </p:grpSpPr>
        <p:grpSp>
          <p:nvGrpSpPr>
            <p:cNvPr id="347" name="그룹 346">
              <a:extLst>
                <a:ext uri="{FF2B5EF4-FFF2-40B4-BE49-F238E27FC236}">
                  <a16:creationId xmlns:a16="http://schemas.microsoft.com/office/drawing/2014/main" id="{F978340B-2DC3-4127-8D8F-12A37E6FA261}"/>
                </a:ext>
              </a:extLst>
            </p:cNvPr>
            <p:cNvGrpSpPr/>
            <p:nvPr/>
          </p:nvGrpSpPr>
          <p:grpSpPr>
            <a:xfrm>
              <a:off x="965200" y="2926495"/>
              <a:ext cx="742386" cy="272200"/>
              <a:chOff x="8947780" y="1619269"/>
              <a:chExt cx="742386" cy="272200"/>
            </a:xfrm>
          </p:grpSpPr>
          <p:sp>
            <p:nvSpPr>
              <p:cNvPr id="349" name="타원 348">
                <a:extLst>
                  <a:ext uri="{FF2B5EF4-FFF2-40B4-BE49-F238E27FC236}">
                    <a16:creationId xmlns:a16="http://schemas.microsoft.com/office/drawing/2014/main" id="{DB3F70FB-00E3-45A8-9440-9DF2B12D3FE2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rgbClr val="E94F19"/>
                </a:fgClr>
                <a:bgClr>
                  <a:srgbClr val="C00000"/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350" name="그룹 349">
                <a:extLst>
                  <a:ext uri="{FF2B5EF4-FFF2-40B4-BE49-F238E27FC236}">
                    <a16:creationId xmlns:a16="http://schemas.microsoft.com/office/drawing/2014/main" id="{03A3BFEF-1BD8-470C-8262-266812AC97DC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366" name="사각형: 둥근 모서리 365">
                  <a:extLst>
                    <a:ext uri="{FF2B5EF4-FFF2-40B4-BE49-F238E27FC236}">
                      <a16:creationId xmlns:a16="http://schemas.microsoft.com/office/drawing/2014/main" id="{1F1E6A6C-8CD3-48C9-AF09-053C55113BF3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367" name="이등변 삼각형 366">
                  <a:extLst>
                    <a:ext uri="{FF2B5EF4-FFF2-40B4-BE49-F238E27FC236}">
                      <a16:creationId xmlns:a16="http://schemas.microsoft.com/office/drawing/2014/main" id="{A599EC3E-0107-4A29-B25C-DD40B90B8A30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351" name="TextBox 350">
                <a:extLst>
                  <a:ext uri="{FF2B5EF4-FFF2-40B4-BE49-F238E27FC236}">
                    <a16:creationId xmlns:a16="http://schemas.microsoft.com/office/drawing/2014/main" id="{007DF68C-EEC2-473B-8C6B-64403883CA1A}"/>
                  </a:ext>
                </a:extLst>
              </p:cNvPr>
              <p:cNvSpPr txBox="1"/>
              <p:nvPr/>
            </p:nvSpPr>
            <p:spPr>
              <a:xfrm>
                <a:off x="9154833" y="1619269"/>
                <a:ext cx="535330" cy="2722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2021</a:t>
                </a:r>
              </a:p>
            </p:txBody>
          </p:sp>
        </p:grp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3856A6A5-DC03-45E3-AA14-1331ECED56C0}"/>
                </a:ext>
              </a:extLst>
            </p:cNvPr>
            <p:cNvSpPr txBox="1"/>
            <p:nvPr/>
          </p:nvSpPr>
          <p:spPr>
            <a:xfrm>
              <a:off x="1707582" y="2926221"/>
              <a:ext cx="2673213" cy="48135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2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RC402-IT Australia Phase 1 clinical trial (1a/1b)  in progress</a:t>
              </a:r>
            </a:p>
          </p:txBody>
        </p:sp>
      </p:grpSp>
      <p:grpSp>
        <p:nvGrpSpPr>
          <p:cNvPr id="258" name="그룹 257">
            <a:extLst>
              <a:ext uri="{FF2B5EF4-FFF2-40B4-BE49-F238E27FC236}">
                <a16:creationId xmlns:a16="http://schemas.microsoft.com/office/drawing/2014/main" id="{D1CCF247-DFB0-435D-8082-7132AD029B2C}"/>
              </a:ext>
            </a:extLst>
          </p:cNvPr>
          <p:cNvGrpSpPr/>
          <p:nvPr/>
        </p:nvGrpSpPr>
        <p:grpSpPr>
          <a:xfrm>
            <a:off x="8219645" y="4102345"/>
            <a:ext cx="3282717" cy="711433"/>
            <a:chOff x="965200" y="2926221"/>
            <a:chExt cx="3415595" cy="740232"/>
          </a:xfrm>
        </p:grpSpPr>
        <p:grpSp>
          <p:nvGrpSpPr>
            <p:cNvPr id="340" name="그룹 339">
              <a:extLst>
                <a:ext uri="{FF2B5EF4-FFF2-40B4-BE49-F238E27FC236}">
                  <a16:creationId xmlns:a16="http://schemas.microsoft.com/office/drawing/2014/main" id="{EFC8F316-8E9F-4EFE-9879-8844F3828500}"/>
                </a:ext>
              </a:extLst>
            </p:cNvPr>
            <p:cNvGrpSpPr/>
            <p:nvPr/>
          </p:nvGrpSpPr>
          <p:grpSpPr>
            <a:xfrm>
              <a:off x="965200" y="2926495"/>
              <a:ext cx="742386" cy="739958"/>
              <a:chOff x="8947780" y="1619269"/>
              <a:chExt cx="742386" cy="739958"/>
            </a:xfrm>
          </p:grpSpPr>
          <p:sp>
            <p:nvSpPr>
              <p:cNvPr id="342" name="타원 341">
                <a:extLst>
                  <a:ext uri="{FF2B5EF4-FFF2-40B4-BE49-F238E27FC236}">
                    <a16:creationId xmlns:a16="http://schemas.microsoft.com/office/drawing/2014/main" id="{7CBC65EC-D2ED-4CF4-9D65-9D8F79E86064}"/>
                  </a:ext>
                </a:extLst>
              </p:cNvPr>
              <p:cNvSpPr/>
              <p:nvPr/>
            </p:nvSpPr>
            <p:spPr>
              <a:xfrm>
                <a:off x="8947780" y="1700528"/>
                <a:ext cx="109682" cy="109682"/>
              </a:xfrm>
              <a:prstGeom prst="ellipse">
                <a:avLst/>
              </a:prstGeom>
              <a:pattFill prst="dkDnDiag">
                <a:fgClr>
                  <a:srgbClr val="E94F19"/>
                </a:fgClr>
                <a:bgClr>
                  <a:srgbClr val="C00000"/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grpSp>
            <p:nvGrpSpPr>
              <p:cNvPr id="343" name="그룹 342">
                <a:extLst>
                  <a:ext uri="{FF2B5EF4-FFF2-40B4-BE49-F238E27FC236}">
                    <a16:creationId xmlns:a16="http://schemas.microsoft.com/office/drawing/2014/main" id="{8574854D-64D4-4B65-B323-B5A7AA59A920}"/>
                  </a:ext>
                </a:extLst>
              </p:cNvPr>
              <p:cNvGrpSpPr/>
              <p:nvPr/>
            </p:nvGrpSpPr>
            <p:grpSpPr>
              <a:xfrm>
                <a:off x="9089442" y="1677138"/>
                <a:ext cx="600724" cy="156463"/>
                <a:chOff x="9322817" y="1975043"/>
                <a:chExt cx="463213" cy="156463"/>
              </a:xfrm>
            </p:grpSpPr>
            <p:sp>
              <p:nvSpPr>
                <p:cNvPr id="345" name="사각형: 둥근 모서리 344">
                  <a:extLst>
                    <a:ext uri="{FF2B5EF4-FFF2-40B4-BE49-F238E27FC236}">
                      <a16:creationId xmlns:a16="http://schemas.microsoft.com/office/drawing/2014/main" id="{C23679BD-F95C-4AA0-AF4E-FD15BDF1F4B1}"/>
                    </a:ext>
                  </a:extLst>
                </p:cNvPr>
                <p:cNvSpPr/>
                <p:nvPr/>
              </p:nvSpPr>
              <p:spPr>
                <a:xfrm>
                  <a:off x="9373237" y="1975043"/>
                  <a:ext cx="412793" cy="156463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  <p:sp>
              <p:nvSpPr>
                <p:cNvPr id="346" name="이등변 삼각형 345">
                  <a:extLst>
                    <a:ext uri="{FF2B5EF4-FFF2-40B4-BE49-F238E27FC236}">
                      <a16:creationId xmlns:a16="http://schemas.microsoft.com/office/drawing/2014/main" id="{8BE3A28A-0EAD-4926-A680-550FC425EF13}"/>
                    </a:ext>
                  </a:extLst>
                </p:cNvPr>
                <p:cNvSpPr/>
                <p:nvPr/>
              </p:nvSpPr>
              <p:spPr>
                <a:xfrm rot="16200000">
                  <a:off x="9317831" y="2022112"/>
                  <a:ext cx="72297" cy="62325"/>
                </a:xfrm>
                <a:prstGeom prst="triangle">
                  <a:avLst/>
                </a:prstGeom>
                <a:solidFill>
                  <a:srgbClr val="E94F1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600" dirty="0">
                    <a:latin typeface="Franklin Gothic Medium Cond" panose="020B0606030402020204" pitchFamily="34" charset="0"/>
                    <a:ea typeface="KoPub돋움체 Medium" panose="00000600000000000000" pitchFamily="2" charset="-127"/>
                  </a:endParaRPr>
                </a:p>
              </p:txBody>
            </p:sp>
          </p:grp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0AADB277-9F80-499D-9CFB-D148E64C9228}"/>
                  </a:ext>
                </a:extLst>
              </p:cNvPr>
              <p:cNvSpPr txBox="1"/>
              <p:nvPr/>
            </p:nvSpPr>
            <p:spPr>
              <a:xfrm>
                <a:off x="9154833" y="1619269"/>
                <a:ext cx="535330" cy="2722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SzPct val="150000"/>
                </a:pPr>
                <a:r>
                  <a:rPr lang="en-US" altLang="ko-KR" sz="11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2022</a:t>
                </a:r>
              </a:p>
            </p:txBody>
          </p:sp>
          <p:sp>
            <p:nvSpPr>
              <p:cNvPr id="195" name="타원 194">
                <a:extLst>
                  <a:ext uri="{FF2B5EF4-FFF2-40B4-BE49-F238E27FC236}">
                    <a16:creationId xmlns:a16="http://schemas.microsoft.com/office/drawing/2014/main" id="{F73FFBC6-9C8A-49A4-B2E7-6B1653D5DEE4}"/>
                  </a:ext>
                </a:extLst>
              </p:cNvPr>
              <p:cNvSpPr/>
              <p:nvPr/>
            </p:nvSpPr>
            <p:spPr>
              <a:xfrm>
                <a:off x="8947780" y="2249545"/>
                <a:ext cx="109682" cy="109682"/>
              </a:xfrm>
              <a:prstGeom prst="ellipse">
                <a:avLst/>
              </a:prstGeom>
              <a:pattFill prst="dkDnDiag">
                <a:fgClr>
                  <a:srgbClr val="E94F19"/>
                </a:fgClr>
                <a:bgClr>
                  <a:srgbClr val="C00000"/>
                </a:bgClr>
              </a:pattFill>
              <a:ln w="12700">
                <a:solidFill>
                  <a:srgbClr val="29000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 dirty="0"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</p:grp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5ACD0FA2-A931-496E-B137-075F98B78B92}"/>
                </a:ext>
              </a:extLst>
            </p:cNvPr>
            <p:cNvSpPr txBox="1"/>
            <p:nvPr/>
          </p:nvSpPr>
          <p:spPr>
            <a:xfrm>
              <a:off x="1707582" y="2926221"/>
              <a:ext cx="2673213" cy="709789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4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RC402-PO, MC509-N1 Preclinical</a:t>
              </a:r>
            </a:p>
            <a:p>
              <a:pPr marL="177800" indent="-177800">
                <a:lnSpc>
                  <a:spcPct val="120000"/>
                </a:lnSpc>
                <a:spcBef>
                  <a:spcPts val="200"/>
                </a:spcBef>
                <a:buSzPct val="100000"/>
                <a:buBlip>
                  <a:blip r:embed="rId4">
                    <a:extLs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</a:buBlip>
              </a:pPr>
              <a: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RC402-IT Clinical trial completion</a:t>
              </a:r>
              <a:br>
                <a:rPr lang="en-US" altLang="ko-KR" sz="1050" b="1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C00000"/>
                  </a:solidFill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</a:br>
              <a:endParaRPr lang="en-US" altLang="ko-KR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Bold" panose="00000800000000000000" pitchFamily="2" charset="-127"/>
              </a:endParaRPr>
            </a:p>
          </p:txBody>
        </p:sp>
      </p:grpSp>
      <p:grpSp>
        <p:nvGrpSpPr>
          <p:cNvPr id="336" name="그룹 335">
            <a:extLst>
              <a:ext uri="{FF2B5EF4-FFF2-40B4-BE49-F238E27FC236}">
                <a16:creationId xmlns:a16="http://schemas.microsoft.com/office/drawing/2014/main" id="{A55B37F6-1036-422C-8F13-0B677F35DF46}"/>
              </a:ext>
            </a:extLst>
          </p:cNvPr>
          <p:cNvGrpSpPr/>
          <p:nvPr/>
        </p:nvGrpSpPr>
        <p:grpSpPr>
          <a:xfrm>
            <a:off x="8355796" y="4687574"/>
            <a:ext cx="577354" cy="150376"/>
            <a:chOff x="9322817" y="1975043"/>
            <a:chExt cx="463213" cy="156463"/>
          </a:xfrm>
        </p:grpSpPr>
        <p:sp>
          <p:nvSpPr>
            <p:cNvPr id="338" name="사각형: 둥근 모서리 337">
              <a:extLst>
                <a:ext uri="{FF2B5EF4-FFF2-40B4-BE49-F238E27FC236}">
                  <a16:creationId xmlns:a16="http://schemas.microsoft.com/office/drawing/2014/main" id="{30B2E6DF-5BEC-4AA2-A4EB-3FD182902691}"/>
                </a:ext>
              </a:extLst>
            </p:cNvPr>
            <p:cNvSpPr/>
            <p:nvPr/>
          </p:nvSpPr>
          <p:spPr>
            <a:xfrm>
              <a:off x="9373237" y="1975043"/>
              <a:ext cx="412793" cy="156463"/>
            </a:xfrm>
            <a:prstGeom prst="roundRect">
              <a:avLst>
                <a:gd name="adj" fmla="val 50000"/>
              </a:avLst>
            </a:prstGeom>
            <a:solidFill>
              <a:srgbClr val="E94F19"/>
            </a:solidFill>
            <a:ln>
              <a:solidFill>
                <a:srgbClr val="E94F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  <p:sp>
          <p:nvSpPr>
            <p:cNvPr id="339" name="이등변 삼각형 338">
              <a:extLst>
                <a:ext uri="{FF2B5EF4-FFF2-40B4-BE49-F238E27FC236}">
                  <a16:creationId xmlns:a16="http://schemas.microsoft.com/office/drawing/2014/main" id="{E1998694-C07C-4EBF-88E2-23D03B13C06E}"/>
                </a:ext>
              </a:extLst>
            </p:cNvPr>
            <p:cNvSpPr/>
            <p:nvPr/>
          </p:nvSpPr>
          <p:spPr>
            <a:xfrm rot="16200000">
              <a:off x="9317831" y="2022112"/>
              <a:ext cx="72297" cy="62325"/>
            </a:xfrm>
            <a:prstGeom prst="triangle">
              <a:avLst/>
            </a:prstGeom>
            <a:solidFill>
              <a:srgbClr val="E94F19"/>
            </a:solidFill>
            <a:ln>
              <a:solidFill>
                <a:srgbClr val="E94F1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>
                <a:latin typeface="Franklin Gothic Medium Cond" panose="020B0606030402020204" pitchFamily="34" charset="0"/>
                <a:ea typeface="KoPub돋움체 Medium" panose="00000600000000000000" pitchFamily="2" charset="-127"/>
              </a:endParaRPr>
            </a:p>
          </p:txBody>
        </p:sp>
      </p:grpSp>
      <p:sp>
        <p:nvSpPr>
          <p:cNvPr id="337" name="TextBox 336">
            <a:extLst>
              <a:ext uri="{FF2B5EF4-FFF2-40B4-BE49-F238E27FC236}">
                <a16:creationId xmlns:a16="http://schemas.microsoft.com/office/drawing/2014/main" id="{787D665A-0006-4979-91B5-7B534968AC14}"/>
              </a:ext>
            </a:extLst>
          </p:cNvPr>
          <p:cNvSpPr txBox="1"/>
          <p:nvPr/>
        </p:nvSpPr>
        <p:spPr>
          <a:xfrm>
            <a:off x="8418639" y="4632449"/>
            <a:ext cx="514512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SzPct val="150000"/>
            </a:pPr>
            <a:r>
              <a:rPr lang="en-US" altLang="ko-KR" sz="1100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2023</a:t>
            </a: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B14AE145-20FE-4932-804F-01115AB3AB23}"/>
              </a:ext>
            </a:extLst>
          </p:cNvPr>
          <p:cNvSpPr txBox="1"/>
          <p:nvPr/>
        </p:nvSpPr>
        <p:spPr>
          <a:xfrm>
            <a:off x="8933146" y="4631693"/>
            <a:ext cx="2569216" cy="7078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7800" indent="-177800">
              <a:lnSpc>
                <a:spcPct val="120000"/>
              </a:lnSpc>
              <a:spcBef>
                <a:spcPts val="200"/>
              </a:spcBef>
              <a:buSzPct val="10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en-US" altLang="ko-KR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MC509-N2/N3, RP116-M Preclinical</a:t>
            </a:r>
          </a:p>
          <a:p>
            <a:pPr marL="177800" indent="-177800">
              <a:lnSpc>
                <a:spcPct val="120000"/>
              </a:lnSpc>
              <a:spcBef>
                <a:spcPts val="200"/>
              </a:spcBef>
              <a:buSzPct val="10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en-US" altLang="ko-KR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RC402-PO,</a:t>
            </a:r>
            <a:r>
              <a:rPr lang="ko-KR" altLang="en-US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 </a:t>
            </a:r>
            <a:r>
              <a:rPr lang="en-US" altLang="ko-KR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MC509-N1 </a:t>
            </a:r>
          </a:p>
          <a:p>
            <a:pPr>
              <a:lnSpc>
                <a:spcPct val="120000"/>
              </a:lnSpc>
              <a:spcBef>
                <a:spcPts val="200"/>
              </a:spcBef>
              <a:buSzPct val="100000"/>
            </a:pPr>
            <a:r>
              <a:rPr lang="en-US" altLang="ko-KR" sz="1050" b="1" dirty="0">
                <a:ln>
                  <a:solidFill>
                    <a:schemeClr val="accent1">
                      <a:shade val="50000"/>
                      <a:alpha val="0"/>
                    </a:schemeClr>
                  </a:solidFill>
                </a:ln>
                <a:solidFill>
                  <a:srgbClr val="C00000"/>
                </a:solidFill>
                <a:latin typeface="Franklin Gothic Medium Cond" panose="020B0606030402020204" pitchFamily="34" charset="0"/>
                <a:ea typeface="KoPub돋움체 Medium" panose="00000600000000000000" pitchFamily="2" charset="-127"/>
              </a:rPr>
              <a:t>       Technology transfer/Joint clinical trials</a:t>
            </a:r>
          </a:p>
        </p:txBody>
      </p:sp>
      <p:sp>
        <p:nvSpPr>
          <p:cNvPr id="331" name="모서리가 둥근 직사각형 37">
            <a:extLst>
              <a:ext uri="{FF2B5EF4-FFF2-40B4-BE49-F238E27FC236}">
                <a16:creationId xmlns:a16="http://schemas.microsoft.com/office/drawing/2014/main" id="{65289E26-C0B4-4D42-9094-52FF570B63B0}"/>
              </a:ext>
            </a:extLst>
          </p:cNvPr>
          <p:cNvSpPr/>
          <p:nvPr/>
        </p:nvSpPr>
        <p:spPr>
          <a:xfrm flipH="1" flipV="1">
            <a:off x="689630" y="3284029"/>
            <a:ext cx="3282725" cy="291384"/>
          </a:xfrm>
          <a:prstGeom prst="roundRect">
            <a:avLst>
              <a:gd name="adj" fmla="val 50000"/>
            </a:avLst>
          </a:prstGeom>
          <a:solidFill>
            <a:srgbClr val="54A0DE"/>
          </a:solidFill>
          <a:ln w="34925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/>
        </p:spPr>
        <p:txBody>
          <a:bodyPr lIns="0" tIns="0" rIns="0" bIns="0" rtlCol="0" anchor="ctr" anchorCtr="0">
            <a:sp3d>
              <a:bevelT w="0"/>
              <a:contourClr>
                <a:srgbClr val="207384"/>
              </a:contourClr>
            </a:sp3d>
          </a:bodyPr>
          <a:lstStyle/>
          <a:p>
            <a:pPr indent="-457200" algn="ctr" defTabSz="925513" latinLnBrk="0">
              <a:spcBef>
                <a:spcPct val="0"/>
              </a:spcBef>
              <a:buClr>
                <a:srgbClr val="E7E6E6"/>
              </a:buClr>
              <a:buSzPct val="100000"/>
            </a:pPr>
            <a:endParaRPr lang="ko-KR" altLang="en-US" sz="1400" kern="0" spc="-100">
              <a:ln>
                <a:solidFill>
                  <a:sysClr val="window" lastClr="FFFFFF">
                    <a:alpha val="0"/>
                  </a:sysClr>
                </a:solidFill>
              </a:ln>
              <a:solidFill>
                <a:schemeClr val="bg1"/>
              </a:solidFill>
              <a:effectLst>
                <a:outerShdw blurRad="127000" algn="ctr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  <a:ea typeface="KoPub돋움체 Bold" panose="00000800000000000000" pitchFamily="2" charset="-127"/>
            </a:endParaRP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28B906AE-0107-4788-8359-8D9A92D38E59}"/>
              </a:ext>
            </a:extLst>
          </p:cNvPr>
          <p:cNvSpPr txBox="1"/>
          <p:nvPr/>
        </p:nvSpPr>
        <p:spPr>
          <a:xfrm>
            <a:off x="689630" y="3283526"/>
            <a:ext cx="3278130" cy="2923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300" dirty="0">
                <a:ln>
                  <a:solidFill>
                    <a:srgbClr val="267EF5">
                      <a:alpha val="0"/>
                    </a:srgb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  <a:ea typeface="KoPub돋움체 Bold" panose="00000800000000000000" pitchFamily="2" charset="-127"/>
              </a:rPr>
              <a:t>1999-2015 </a:t>
            </a:r>
            <a:r>
              <a:rPr lang="en-CA" altLang="ko-KR" sz="1300" dirty="0">
                <a:ln>
                  <a:solidFill>
                    <a:srgbClr val="267EF5">
                      <a:alpha val="0"/>
                    </a:srgb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  <a:ea typeface="KoPub돋움체 Bold" panose="00000800000000000000" pitchFamily="2" charset="-127"/>
              </a:rPr>
              <a:t>R&amp;D Infrastructure Establishment</a:t>
            </a:r>
            <a:endParaRPr lang="ko-KR" altLang="en-US" sz="1300" dirty="0">
              <a:ln>
                <a:solidFill>
                  <a:srgbClr val="267EF5">
                    <a:alpha val="0"/>
                  </a:srgb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  <a:ea typeface="KoPub돋움체 Bold" panose="00000800000000000000" pitchFamily="2" charset="-127"/>
            </a:endParaRPr>
          </a:p>
        </p:txBody>
      </p:sp>
      <p:sp>
        <p:nvSpPr>
          <p:cNvPr id="329" name="모서리가 둥근 직사각형 37">
            <a:extLst>
              <a:ext uri="{FF2B5EF4-FFF2-40B4-BE49-F238E27FC236}">
                <a16:creationId xmlns:a16="http://schemas.microsoft.com/office/drawing/2014/main" id="{A651169D-B892-4903-B775-720975316432}"/>
              </a:ext>
            </a:extLst>
          </p:cNvPr>
          <p:cNvSpPr/>
          <p:nvPr/>
        </p:nvSpPr>
        <p:spPr>
          <a:xfrm flipH="1" flipV="1">
            <a:off x="4454638" y="3284029"/>
            <a:ext cx="3282725" cy="291384"/>
          </a:xfrm>
          <a:prstGeom prst="roundRect">
            <a:avLst>
              <a:gd name="adj" fmla="val 50000"/>
            </a:avLst>
          </a:prstGeom>
          <a:solidFill>
            <a:srgbClr val="0070C6"/>
          </a:solidFill>
          <a:ln w="34925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/>
        </p:spPr>
        <p:txBody>
          <a:bodyPr lIns="0" tIns="0" rIns="0" bIns="0" rtlCol="0" anchor="ctr" anchorCtr="0">
            <a:sp3d>
              <a:bevelT w="0"/>
              <a:contourClr>
                <a:srgbClr val="207384"/>
              </a:contourClr>
            </a:sp3d>
          </a:bodyPr>
          <a:lstStyle/>
          <a:p>
            <a:pPr indent="-457200" algn="ctr" defTabSz="925513" latinLnBrk="0">
              <a:spcBef>
                <a:spcPct val="0"/>
              </a:spcBef>
              <a:buClr>
                <a:srgbClr val="E7E6E6"/>
              </a:buClr>
              <a:buSzPct val="100000"/>
            </a:pPr>
            <a:endParaRPr lang="ko-KR" altLang="en-US" sz="1400" kern="0" spc="-100">
              <a:ln>
                <a:solidFill>
                  <a:sysClr val="window" lastClr="FFFFFF">
                    <a:alpha val="0"/>
                  </a:sysClr>
                </a:solidFill>
              </a:ln>
              <a:solidFill>
                <a:srgbClr val="033055"/>
              </a:solidFill>
              <a:effectLst>
                <a:outerShdw blurRad="127000" algn="ctr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  <a:ea typeface="KoPub돋움체 Bold" panose="00000800000000000000" pitchFamily="2" charset="-127"/>
            </a:endParaRP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288666FF-E099-41E1-B9C3-C3A79155B235}"/>
              </a:ext>
            </a:extLst>
          </p:cNvPr>
          <p:cNvSpPr txBox="1"/>
          <p:nvPr/>
        </p:nvSpPr>
        <p:spPr>
          <a:xfrm>
            <a:off x="4862824" y="3283526"/>
            <a:ext cx="2466357" cy="2923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300" dirty="0">
                <a:ln>
                  <a:solidFill>
                    <a:srgbClr val="267EF5">
                      <a:alpha val="0"/>
                    </a:srgb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  <a:ea typeface="KoPub돋움체 Bold" panose="00000800000000000000" pitchFamily="2" charset="-127"/>
              </a:rPr>
              <a:t>2016-2020 Startup and Growth</a:t>
            </a:r>
            <a:endParaRPr lang="ko-KR" altLang="en-US" sz="1300" dirty="0">
              <a:ln>
                <a:solidFill>
                  <a:srgbClr val="267EF5">
                    <a:alpha val="0"/>
                  </a:srgb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  <a:ea typeface="KoPub돋움체 Bold" panose="00000800000000000000" pitchFamily="2" charset="-127"/>
            </a:endParaRPr>
          </a:p>
        </p:txBody>
      </p:sp>
      <p:grpSp>
        <p:nvGrpSpPr>
          <p:cNvPr id="324" name="그룹 323">
            <a:extLst>
              <a:ext uri="{FF2B5EF4-FFF2-40B4-BE49-F238E27FC236}">
                <a16:creationId xmlns:a16="http://schemas.microsoft.com/office/drawing/2014/main" id="{AFE8FB4C-4B85-4CE1-953D-818F118D53EA}"/>
              </a:ext>
            </a:extLst>
          </p:cNvPr>
          <p:cNvGrpSpPr/>
          <p:nvPr/>
        </p:nvGrpSpPr>
        <p:grpSpPr>
          <a:xfrm>
            <a:off x="8219645" y="3283529"/>
            <a:ext cx="3282725" cy="292388"/>
            <a:chOff x="8063228" y="2378320"/>
            <a:chExt cx="3282725" cy="321627"/>
          </a:xfrm>
        </p:grpSpPr>
        <p:sp>
          <p:nvSpPr>
            <p:cNvPr id="325" name="모서리가 둥근 직사각형 37">
              <a:extLst>
                <a:ext uri="{FF2B5EF4-FFF2-40B4-BE49-F238E27FC236}">
                  <a16:creationId xmlns:a16="http://schemas.microsoft.com/office/drawing/2014/main" id="{163F7BE9-CFE4-4AC0-B59B-069C0CC71735}"/>
                </a:ext>
              </a:extLst>
            </p:cNvPr>
            <p:cNvSpPr/>
            <p:nvPr/>
          </p:nvSpPr>
          <p:spPr>
            <a:xfrm flipH="1" flipV="1">
              <a:off x="8063228" y="2378874"/>
              <a:ext cx="3282725" cy="320520"/>
            </a:xfrm>
            <a:prstGeom prst="roundRect">
              <a:avLst>
                <a:gd name="adj" fmla="val 50000"/>
              </a:avLst>
            </a:prstGeom>
            <a:solidFill>
              <a:srgbClr val="00408E"/>
            </a:solidFill>
            <a:ln w="34925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threePt" dir="t"/>
            </a:scene3d>
            <a:sp3d/>
          </p:spPr>
          <p:txBody>
            <a:bodyPr lIns="0" tIns="0" rIns="0" bIns="0" rtlCol="0" anchor="ctr" anchorCtr="0">
              <a:sp3d>
                <a:bevelT w="0"/>
                <a:contourClr>
                  <a:srgbClr val="207384"/>
                </a:contourClr>
              </a:sp3d>
            </a:bodyPr>
            <a:lstStyle/>
            <a:p>
              <a:pPr indent="-457200" algn="ctr" defTabSz="925513" latinLnBrk="0">
                <a:spcBef>
                  <a:spcPct val="0"/>
                </a:spcBef>
                <a:buClr>
                  <a:srgbClr val="E7E6E6"/>
                </a:buClr>
                <a:buSzPct val="100000"/>
              </a:pPr>
              <a:endParaRPr lang="ko-KR" altLang="en-US" sz="1400" kern="0" spc="-100">
                <a:ln>
                  <a:solidFill>
                    <a:sysClr val="window" lastClr="FFFFFF">
                      <a:alpha val="0"/>
                    </a:sysClr>
                  </a:solidFill>
                </a:ln>
                <a:solidFill>
                  <a:srgbClr val="033055"/>
                </a:solidFill>
                <a:effectLst>
                  <a:outerShdw blurRad="127000" algn="ctr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ea typeface="KoPub돋움체 Bold" panose="00000800000000000000" pitchFamily="2" charset="-127"/>
              </a:endParaRP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25AF0182-C547-4BC8-AA02-561CE2F224D0}"/>
                </a:ext>
              </a:extLst>
            </p:cNvPr>
            <p:cNvSpPr txBox="1"/>
            <p:nvPr/>
          </p:nvSpPr>
          <p:spPr>
            <a:xfrm>
              <a:off x="8471414" y="2378320"/>
              <a:ext cx="2466357" cy="3216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300" dirty="0">
                  <a:ln>
                    <a:solidFill>
                      <a:srgbClr val="267EF5">
                        <a:alpha val="0"/>
                      </a:srgb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ranklin Gothic Medium Cond" panose="020B0606030402020204" pitchFamily="34" charset="0"/>
                  <a:ea typeface="KoPub돋움체 Bold" panose="00000800000000000000" pitchFamily="2" charset="-127"/>
                </a:rPr>
                <a:t>2021+ Commercialization Leap</a:t>
              </a:r>
              <a:endParaRPr lang="ko-KR" altLang="en-US" sz="1300" dirty="0">
                <a:ln>
                  <a:solidFill>
                    <a:srgbClr val="267EF5">
                      <a:alpha val="0"/>
                    </a:srgb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  <a:ea typeface="KoPub돋움체 Bold" panose="00000800000000000000" pitchFamily="2" charset="-127"/>
              </a:endParaRPr>
            </a:p>
          </p:txBody>
        </p:sp>
      </p:grpSp>
      <p:sp>
        <p:nvSpPr>
          <p:cNvPr id="320" name="자유형: 도형 319">
            <a:extLst>
              <a:ext uri="{FF2B5EF4-FFF2-40B4-BE49-F238E27FC236}">
                <a16:creationId xmlns:a16="http://schemas.microsoft.com/office/drawing/2014/main" id="{E61DA2AC-2C83-425E-9389-15CDF6384F8E}"/>
              </a:ext>
            </a:extLst>
          </p:cNvPr>
          <p:cNvSpPr/>
          <p:nvPr/>
        </p:nvSpPr>
        <p:spPr>
          <a:xfrm>
            <a:off x="4196631" y="3360878"/>
            <a:ext cx="110293" cy="137471"/>
          </a:xfrm>
          <a:custGeom>
            <a:avLst/>
            <a:gdLst>
              <a:gd name="connsiteX0" fmla="*/ 146875 w 228600"/>
              <a:gd name="connsiteY0" fmla="*/ 146091 h 285750"/>
              <a:gd name="connsiteX1" fmla="*/ 0 w 228600"/>
              <a:gd name="connsiteY1" fmla="*/ 1216 h 285750"/>
              <a:gd name="connsiteX2" fmla="*/ 81248 w 228600"/>
              <a:gd name="connsiteY2" fmla="*/ 2644 h 285750"/>
              <a:gd name="connsiteX3" fmla="*/ 117157 w 228600"/>
              <a:gd name="connsiteY3" fmla="*/ 33124 h 285750"/>
              <a:gd name="connsiteX4" fmla="*/ 230696 w 228600"/>
              <a:gd name="connsiteY4" fmla="*/ 142281 h 285750"/>
              <a:gd name="connsiteX5" fmla="*/ 152781 w 228600"/>
              <a:gd name="connsiteY5" fmla="*/ 220862 h 285750"/>
              <a:gd name="connsiteX6" fmla="*/ 103061 w 228600"/>
              <a:gd name="connsiteY6" fmla="*/ 270773 h 285750"/>
              <a:gd name="connsiteX7" fmla="*/ 57817 w 228600"/>
              <a:gd name="connsiteY7" fmla="*/ 289061 h 285750"/>
              <a:gd name="connsiteX8" fmla="*/ 476 w 228600"/>
              <a:gd name="connsiteY8" fmla="*/ 288775 h 285750"/>
              <a:gd name="connsiteX9" fmla="*/ 146875 w 228600"/>
              <a:gd name="connsiteY9" fmla="*/ 146091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" h="285750">
                <a:moveTo>
                  <a:pt x="146875" y="146091"/>
                </a:moveTo>
                <a:cubicBezTo>
                  <a:pt x="95821" y="95799"/>
                  <a:pt x="49340" y="49984"/>
                  <a:pt x="0" y="1216"/>
                </a:cubicBezTo>
                <a:cubicBezTo>
                  <a:pt x="29337" y="1216"/>
                  <a:pt x="56102" y="-2309"/>
                  <a:pt x="81248" y="2644"/>
                </a:cubicBezTo>
                <a:cubicBezTo>
                  <a:pt x="94678" y="5311"/>
                  <a:pt x="105632" y="22171"/>
                  <a:pt x="117157" y="33124"/>
                </a:cubicBezTo>
                <a:cubicBezTo>
                  <a:pt x="154591" y="68843"/>
                  <a:pt x="191738" y="104752"/>
                  <a:pt x="230696" y="142281"/>
                </a:cubicBezTo>
                <a:cubicBezTo>
                  <a:pt x="202787" y="170475"/>
                  <a:pt x="177927" y="195716"/>
                  <a:pt x="152781" y="220862"/>
                </a:cubicBezTo>
                <a:cubicBezTo>
                  <a:pt x="136208" y="237531"/>
                  <a:pt x="118301" y="252961"/>
                  <a:pt x="103061" y="270773"/>
                </a:cubicBezTo>
                <a:cubicBezTo>
                  <a:pt x="90488" y="285537"/>
                  <a:pt x="76581" y="290585"/>
                  <a:pt x="57817" y="289061"/>
                </a:cubicBezTo>
                <a:cubicBezTo>
                  <a:pt x="40291" y="287632"/>
                  <a:pt x="22479" y="288775"/>
                  <a:pt x="476" y="288775"/>
                </a:cubicBezTo>
                <a:cubicBezTo>
                  <a:pt x="50578" y="239912"/>
                  <a:pt x="97441" y="194192"/>
                  <a:pt x="146875" y="146091"/>
                </a:cubicBezTo>
                <a:close/>
              </a:path>
            </a:pathLst>
          </a:custGeom>
          <a:solidFill>
            <a:srgbClr val="00408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Medium Cond" panose="020B0606030402020204" pitchFamily="34" charset="0"/>
              <a:ea typeface="맑은 고딕" panose="020B0503020000020004" pitchFamily="50" charset="-127"/>
            </a:endParaRPr>
          </a:p>
        </p:txBody>
      </p:sp>
      <p:sp>
        <p:nvSpPr>
          <p:cNvPr id="321" name="자유형: 도형 320">
            <a:extLst>
              <a:ext uri="{FF2B5EF4-FFF2-40B4-BE49-F238E27FC236}">
                <a16:creationId xmlns:a16="http://schemas.microsoft.com/office/drawing/2014/main" id="{EDBDE882-13B2-4891-9FFE-3D665C48F716}"/>
              </a:ext>
            </a:extLst>
          </p:cNvPr>
          <p:cNvSpPr/>
          <p:nvPr/>
        </p:nvSpPr>
        <p:spPr>
          <a:xfrm>
            <a:off x="4120069" y="3361089"/>
            <a:ext cx="105697" cy="137471"/>
          </a:xfrm>
          <a:custGeom>
            <a:avLst/>
            <a:gdLst>
              <a:gd name="connsiteX0" fmla="*/ 2096 w 219075"/>
              <a:gd name="connsiteY0" fmla="*/ 108 h 285750"/>
              <a:gd name="connsiteX1" fmla="*/ 74390 w 219075"/>
              <a:gd name="connsiteY1" fmla="*/ 394 h 285750"/>
              <a:gd name="connsiteX2" fmla="*/ 88487 w 219075"/>
              <a:gd name="connsiteY2" fmla="*/ 7347 h 285750"/>
              <a:gd name="connsiteX3" fmla="*/ 227457 w 219075"/>
              <a:gd name="connsiteY3" fmla="*/ 146793 h 285750"/>
              <a:gd name="connsiteX4" fmla="*/ 160973 w 219075"/>
              <a:gd name="connsiteY4" fmla="*/ 210611 h 285750"/>
              <a:gd name="connsiteX5" fmla="*/ 92393 w 219075"/>
              <a:gd name="connsiteY5" fmla="*/ 277953 h 285750"/>
              <a:gd name="connsiteX6" fmla="*/ 70295 w 219075"/>
              <a:gd name="connsiteY6" fmla="*/ 287763 h 285750"/>
              <a:gd name="connsiteX7" fmla="*/ 0 w 219075"/>
              <a:gd name="connsiteY7" fmla="*/ 288240 h 285750"/>
              <a:gd name="connsiteX8" fmla="*/ 145637 w 219075"/>
              <a:gd name="connsiteY8" fmla="*/ 147746 h 285750"/>
              <a:gd name="connsiteX9" fmla="*/ 0 w 219075"/>
              <a:gd name="connsiteY9" fmla="*/ 4490 h 285750"/>
              <a:gd name="connsiteX10" fmla="*/ 2096 w 219075"/>
              <a:gd name="connsiteY10" fmla="*/ 108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075" h="285750">
                <a:moveTo>
                  <a:pt x="2096" y="108"/>
                </a:moveTo>
                <a:cubicBezTo>
                  <a:pt x="26194" y="108"/>
                  <a:pt x="50292" y="-273"/>
                  <a:pt x="74390" y="394"/>
                </a:cubicBezTo>
                <a:cubicBezTo>
                  <a:pt x="79248" y="489"/>
                  <a:pt x="84963" y="3823"/>
                  <a:pt x="88487" y="7347"/>
                </a:cubicBezTo>
                <a:cubicBezTo>
                  <a:pt x="134017" y="52686"/>
                  <a:pt x="179261" y="98311"/>
                  <a:pt x="227457" y="146793"/>
                </a:cubicBezTo>
                <a:cubicBezTo>
                  <a:pt x="205264" y="168129"/>
                  <a:pt x="182975" y="189180"/>
                  <a:pt x="160973" y="210611"/>
                </a:cubicBezTo>
                <a:cubicBezTo>
                  <a:pt x="138017" y="232995"/>
                  <a:pt x="115824" y="256140"/>
                  <a:pt x="92393" y="277953"/>
                </a:cubicBezTo>
                <a:cubicBezTo>
                  <a:pt x="86773" y="283191"/>
                  <a:pt x="77915" y="287287"/>
                  <a:pt x="70295" y="287763"/>
                </a:cubicBezTo>
                <a:cubicBezTo>
                  <a:pt x="48101" y="289097"/>
                  <a:pt x="25908" y="288240"/>
                  <a:pt x="0" y="288240"/>
                </a:cubicBezTo>
                <a:cubicBezTo>
                  <a:pt x="49625" y="240424"/>
                  <a:pt x="96679" y="194895"/>
                  <a:pt x="145637" y="147746"/>
                </a:cubicBezTo>
                <a:cubicBezTo>
                  <a:pt x="93726" y="96787"/>
                  <a:pt x="46863" y="50591"/>
                  <a:pt x="0" y="4490"/>
                </a:cubicBezTo>
                <a:cubicBezTo>
                  <a:pt x="762" y="3061"/>
                  <a:pt x="1429" y="1537"/>
                  <a:pt x="2096" y="108"/>
                </a:cubicBezTo>
                <a:close/>
              </a:path>
            </a:pathLst>
          </a:custGeom>
          <a:solidFill>
            <a:srgbClr val="00408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Medium Cond" panose="020B0606030402020204" pitchFamily="34" charset="0"/>
              <a:ea typeface="맑은 고딕" panose="020B0503020000020004" pitchFamily="50" charset="-127"/>
            </a:endParaRPr>
          </a:p>
        </p:txBody>
      </p:sp>
      <p:sp>
        <p:nvSpPr>
          <p:cNvPr id="318" name="자유형: 도형 317">
            <a:extLst>
              <a:ext uri="{FF2B5EF4-FFF2-40B4-BE49-F238E27FC236}">
                <a16:creationId xmlns:a16="http://schemas.microsoft.com/office/drawing/2014/main" id="{5ADFD07C-1B4C-4D6E-B290-7170794F8697}"/>
              </a:ext>
            </a:extLst>
          </p:cNvPr>
          <p:cNvSpPr/>
          <p:nvPr/>
        </p:nvSpPr>
        <p:spPr>
          <a:xfrm>
            <a:off x="7961639" y="3360878"/>
            <a:ext cx="110293" cy="137471"/>
          </a:xfrm>
          <a:custGeom>
            <a:avLst/>
            <a:gdLst>
              <a:gd name="connsiteX0" fmla="*/ 146875 w 228600"/>
              <a:gd name="connsiteY0" fmla="*/ 146091 h 285750"/>
              <a:gd name="connsiteX1" fmla="*/ 0 w 228600"/>
              <a:gd name="connsiteY1" fmla="*/ 1216 h 285750"/>
              <a:gd name="connsiteX2" fmla="*/ 81248 w 228600"/>
              <a:gd name="connsiteY2" fmla="*/ 2644 h 285750"/>
              <a:gd name="connsiteX3" fmla="*/ 117157 w 228600"/>
              <a:gd name="connsiteY3" fmla="*/ 33124 h 285750"/>
              <a:gd name="connsiteX4" fmla="*/ 230696 w 228600"/>
              <a:gd name="connsiteY4" fmla="*/ 142281 h 285750"/>
              <a:gd name="connsiteX5" fmla="*/ 152781 w 228600"/>
              <a:gd name="connsiteY5" fmla="*/ 220862 h 285750"/>
              <a:gd name="connsiteX6" fmla="*/ 103061 w 228600"/>
              <a:gd name="connsiteY6" fmla="*/ 270773 h 285750"/>
              <a:gd name="connsiteX7" fmla="*/ 57817 w 228600"/>
              <a:gd name="connsiteY7" fmla="*/ 289061 h 285750"/>
              <a:gd name="connsiteX8" fmla="*/ 476 w 228600"/>
              <a:gd name="connsiteY8" fmla="*/ 288775 h 285750"/>
              <a:gd name="connsiteX9" fmla="*/ 146875 w 228600"/>
              <a:gd name="connsiteY9" fmla="*/ 146091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" h="285750">
                <a:moveTo>
                  <a:pt x="146875" y="146091"/>
                </a:moveTo>
                <a:cubicBezTo>
                  <a:pt x="95821" y="95799"/>
                  <a:pt x="49340" y="49984"/>
                  <a:pt x="0" y="1216"/>
                </a:cubicBezTo>
                <a:cubicBezTo>
                  <a:pt x="29337" y="1216"/>
                  <a:pt x="56102" y="-2309"/>
                  <a:pt x="81248" y="2644"/>
                </a:cubicBezTo>
                <a:cubicBezTo>
                  <a:pt x="94678" y="5311"/>
                  <a:pt x="105632" y="22171"/>
                  <a:pt x="117157" y="33124"/>
                </a:cubicBezTo>
                <a:cubicBezTo>
                  <a:pt x="154591" y="68843"/>
                  <a:pt x="191738" y="104752"/>
                  <a:pt x="230696" y="142281"/>
                </a:cubicBezTo>
                <a:cubicBezTo>
                  <a:pt x="202787" y="170475"/>
                  <a:pt x="177927" y="195716"/>
                  <a:pt x="152781" y="220862"/>
                </a:cubicBezTo>
                <a:cubicBezTo>
                  <a:pt x="136208" y="237531"/>
                  <a:pt x="118301" y="252961"/>
                  <a:pt x="103061" y="270773"/>
                </a:cubicBezTo>
                <a:cubicBezTo>
                  <a:pt x="90488" y="285537"/>
                  <a:pt x="76581" y="290585"/>
                  <a:pt x="57817" y="289061"/>
                </a:cubicBezTo>
                <a:cubicBezTo>
                  <a:pt x="40291" y="287632"/>
                  <a:pt x="22479" y="288775"/>
                  <a:pt x="476" y="288775"/>
                </a:cubicBezTo>
                <a:cubicBezTo>
                  <a:pt x="50578" y="239912"/>
                  <a:pt x="97441" y="194192"/>
                  <a:pt x="146875" y="146091"/>
                </a:cubicBezTo>
                <a:close/>
              </a:path>
            </a:pathLst>
          </a:custGeom>
          <a:solidFill>
            <a:srgbClr val="00408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Medium Cond" panose="020B0606030402020204" pitchFamily="34" charset="0"/>
              <a:ea typeface="맑은 고딕" panose="020B0503020000020004" pitchFamily="50" charset="-127"/>
            </a:endParaRPr>
          </a:p>
        </p:txBody>
      </p:sp>
      <p:sp>
        <p:nvSpPr>
          <p:cNvPr id="319" name="자유형: 도형 318">
            <a:extLst>
              <a:ext uri="{FF2B5EF4-FFF2-40B4-BE49-F238E27FC236}">
                <a16:creationId xmlns:a16="http://schemas.microsoft.com/office/drawing/2014/main" id="{9FAC27CA-9169-4C32-83E2-B2A3E5C9BD57}"/>
              </a:ext>
            </a:extLst>
          </p:cNvPr>
          <p:cNvSpPr/>
          <p:nvPr/>
        </p:nvSpPr>
        <p:spPr>
          <a:xfrm>
            <a:off x="7885077" y="3361089"/>
            <a:ext cx="105697" cy="137471"/>
          </a:xfrm>
          <a:custGeom>
            <a:avLst/>
            <a:gdLst>
              <a:gd name="connsiteX0" fmla="*/ 2096 w 219075"/>
              <a:gd name="connsiteY0" fmla="*/ 108 h 285750"/>
              <a:gd name="connsiteX1" fmla="*/ 74390 w 219075"/>
              <a:gd name="connsiteY1" fmla="*/ 394 h 285750"/>
              <a:gd name="connsiteX2" fmla="*/ 88487 w 219075"/>
              <a:gd name="connsiteY2" fmla="*/ 7347 h 285750"/>
              <a:gd name="connsiteX3" fmla="*/ 227457 w 219075"/>
              <a:gd name="connsiteY3" fmla="*/ 146793 h 285750"/>
              <a:gd name="connsiteX4" fmla="*/ 160973 w 219075"/>
              <a:gd name="connsiteY4" fmla="*/ 210611 h 285750"/>
              <a:gd name="connsiteX5" fmla="*/ 92393 w 219075"/>
              <a:gd name="connsiteY5" fmla="*/ 277953 h 285750"/>
              <a:gd name="connsiteX6" fmla="*/ 70295 w 219075"/>
              <a:gd name="connsiteY6" fmla="*/ 287763 h 285750"/>
              <a:gd name="connsiteX7" fmla="*/ 0 w 219075"/>
              <a:gd name="connsiteY7" fmla="*/ 288240 h 285750"/>
              <a:gd name="connsiteX8" fmla="*/ 145637 w 219075"/>
              <a:gd name="connsiteY8" fmla="*/ 147746 h 285750"/>
              <a:gd name="connsiteX9" fmla="*/ 0 w 219075"/>
              <a:gd name="connsiteY9" fmla="*/ 4490 h 285750"/>
              <a:gd name="connsiteX10" fmla="*/ 2096 w 219075"/>
              <a:gd name="connsiteY10" fmla="*/ 108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075" h="285750">
                <a:moveTo>
                  <a:pt x="2096" y="108"/>
                </a:moveTo>
                <a:cubicBezTo>
                  <a:pt x="26194" y="108"/>
                  <a:pt x="50292" y="-273"/>
                  <a:pt x="74390" y="394"/>
                </a:cubicBezTo>
                <a:cubicBezTo>
                  <a:pt x="79248" y="489"/>
                  <a:pt x="84963" y="3823"/>
                  <a:pt x="88487" y="7347"/>
                </a:cubicBezTo>
                <a:cubicBezTo>
                  <a:pt x="134017" y="52686"/>
                  <a:pt x="179261" y="98311"/>
                  <a:pt x="227457" y="146793"/>
                </a:cubicBezTo>
                <a:cubicBezTo>
                  <a:pt x="205264" y="168129"/>
                  <a:pt x="182975" y="189180"/>
                  <a:pt x="160973" y="210611"/>
                </a:cubicBezTo>
                <a:cubicBezTo>
                  <a:pt x="138017" y="232995"/>
                  <a:pt x="115824" y="256140"/>
                  <a:pt x="92393" y="277953"/>
                </a:cubicBezTo>
                <a:cubicBezTo>
                  <a:pt x="86773" y="283191"/>
                  <a:pt x="77915" y="287287"/>
                  <a:pt x="70295" y="287763"/>
                </a:cubicBezTo>
                <a:cubicBezTo>
                  <a:pt x="48101" y="289097"/>
                  <a:pt x="25908" y="288240"/>
                  <a:pt x="0" y="288240"/>
                </a:cubicBezTo>
                <a:cubicBezTo>
                  <a:pt x="49625" y="240424"/>
                  <a:pt x="96679" y="194895"/>
                  <a:pt x="145637" y="147746"/>
                </a:cubicBezTo>
                <a:cubicBezTo>
                  <a:pt x="93726" y="96787"/>
                  <a:pt x="46863" y="50591"/>
                  <a:pt x="0" y="4490"/>
                </a:cubicBezTo>
                <a:cubicBezTo>
                  <a:pt x="762" y="3061"/>
                  <a:pt x="1429" y="1537"/>
                  <a:pt x="2096" y="108"/>
                </a:cubicBezTo>
                <a:close/>
              </a:path>
            </a:pathLst>
          </a:custGeom>
          <a:solidFill>
            <a:srgbClr val="00408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Medium Cond" panose="020B0606030402020204" pitchFamily="34" charset="0"/>
              <a:ea typeface="맑은 고딕" panose="020B0503020000020004" pitchFamily="50" charset="-127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0BE1DDF8-12C5-49C2-A840-EA21A4942E58}"/>
              </a:ext>
            </a:extLst>
          </p:cNvPr>
          <p:cNvGrpSpPr/>
          <p:nvPr/>
        </p:nvGrpSpPr>
        <p:grpSpPr>
          <a:xfrm>
            <a:off x="2255245" y="1385869"/>
            <a:ext cx="7300193" cy="1633776"/>
            <a:chOff x="2255245" y="1385869"/>
            <a:chExt cx="7300193" cy="1633776"/>
          </a:xfrm>
        </p:grpSpPr>
        <p:grpSp>
          <p:nvGrpSpPr>
            <p:cNvPr id="176" name="그룹 175">
              <a:extLst>
                <a:ext uri="{FF2B5EF4-FFF2-40B4-BE49-F238E27FC236}">
                  <a16:creationId xmlns:a16="http://schemas.microsoft.com/office/drawing/2014/main" id="{050D14E8-063B-48D3-8B97-8511BC3081AA}"/>
                </a:ext>
              </a:extLst>
            </p:cNvPr>
            <p:cNvGrpSpPr/>
            <p:nvPr/>
          </p:nvGrpSpPr>
          <p:grpSpPr>
            <a:xfrm>
              <a:off x="3745728" y="1710977"/>
              <a:ext cx="4700544" cy="1308668"/>
              <a:chOff x="3745728" y="998018"/>
              <a:chExt cx="4700544" cy="1308668"/>
            </a:xfrm>
          </p:grpSpPr>
          <p:pic>
            <p:nvPicPr>
              <p:cNvPr id="238" name="그림 237" descr="텍스트, 무기이(가) 표시된 사진&#10;&#10;자동 생성된 설명">
                <a:extLst>
                  <a:ext uri="{FF2B5EF4-FFF2-40B4-BE49-F238E27FC236}">
                    <a16:creationId xmlns:a16="http://schemas.microsoft.com/office/drawing/2014/main" id="{C88B7F42-2C53-4702-A20D-8496C76717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5676628" y="998018"/>
                <a:ext cx="2769644" cy="1308668"/>
              </a:xfrm>
              <a:prstGeom prst="rect">
                <a:avLst/>
              </a:prstGeom>
            </p:spPr>
          </p:pic>
          <p:pic>
            <p:nvPicPr>
              <p:cNvPr id="239" name="그림 238" descr="텍스트, 무기이(가) 표시된 사진&#10;&#10;자동 생성된 설명">
                <a:extLst>
                  <a:ext uri="{FF2B5EF4-FFF2-40B4-BE49-F238E27FC236}">
                    <a16:creationId xmlns:a16="http://schemas.microsoft.com/office/drawing/2014/main" id="{C61C58E9-F69D-429D-AA8A-8D46079E9A9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3745728" y="998018"/>
                <a:ext cx="1809842" cy="1308668"/>
              </a:xfrm>
              <a:prstGeom prst="rect">
                <a:avLst/>
              </a:prstGeom>
            </p:spPr>
          </p:pic>
        </p:grpSp>
        <p:grpSp>
          <p:nvGrpSpPr>
            <p:cNvPr id="178" name="그룹 177">
              <a:extLst>
                <a:ext uri="{FF2B5EF4-FFF2-40B4-BE49-F238E27FC236}">
                  <a16:creationId xmlns:a16="http://schemas.microsoft.com/office/drawing/2014/main" id="{FA19C325-6EC2-4436-A290-C91692086997}"/>
                </a:ext>
              </a:extLst>
            </p:cNvPr>
            <p:cNvGrpSpPr/>
            <p:nvPr/>
          </p:nvGrpSpPr>
          <p:grpSpPr>
            <a:xfrm>
              <a:off x="8094383" y="1385869"/>
              <a:ext cx="1395742" cy="533479"/>
              <a:chOff x="8517379" y="1203730"/>
              <a:chExt cx="1395742" cy="533479"/>
            </a:xfrm>
          </p:grpSpPr>
          <p:sp>
            <p:nvSpPr>
              <p:cNvPr id="234" name="사각형: 둥근 모서리 233">
                <a:extLst>
                  <a:ext uri="{FF2B5EF4-FFF2-40B4-BE49-F238E27FC236}">
                    <a16:creationId xmlns:a16="http://schemas.microsoft.com/office/drawing/2014/main" id="{80DFCF5A-8B58-4DA9-ADA7-D6DCF22EB0EC}"/>
                  </a:ext>
                </a:extLst>
              </p:cNvPr>
              <p:cNvSpPr/>
              <p:nvPr/>
            </p:nvSpPr>
            <p:spPr>
              <a:xfrm>
                <a:off x="8610678" y="1564541"/>
                <a:ext cx="979584" cy="124277"/>
              </a:xfrm>
              <a:prstGeom prst="roundRect">
                <a:avLst>
                  <a:gd name="adj" fmla="val 50000"/>
                </a:avLst>
              </a:prstGeom>
              <a:solidFill>
                <a:srgbClr val="0040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Bef>
                    <a:spcPts val="200"/>
                  </a:spcBef>
                </a:pPr>
                <a:endParaRPr lang="ko-KR" altLang="en-US" sz="1600" dirty="0">
                  <a:solidFill>
                    <a:schemeClr val="bg1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A6772F15-B72A-4B30-857B-516FC9892306}"/>
                  </a:ext>
                </a:extLst>
              </p:cNvPr>
              <p:cNvSpPr txBox="1"/>
              <p:nvPr/>
            </p:nvSpPr>
            <p:spPr>
              <a:xfrm>
                <a:off x="8517379" y="1203730"/>
                <a:ext cx="1395742" cy="533479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>
                  <a:spcBef>
                    <a:spcPts val="200"/>
                  </a:spcBef>
                  <a:buSzPct val="150000"/>
                </a:pPr>
                <a:r>
                  <a:rPr lang="en-CA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93968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ViroCure HQ &amp; Affiliated Research Institutes</a:t>
                </a:r>
                <a:endParaRPr lang="en-US" altLang="ko-KR" sz="9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93968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  <a:p>
                <a:pPr>
                  <a:spcBef>
                    <a:spcPts val="200"/>
                  </a:spcBef>
                  <a:buSzPct val="150000"/>
                </a:pPr>
                <a:r>
                  <a:rPr lang="en-US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    Seoul, South Korea</a:t>
                </a:r>
              </a:p>
            </p:txBody>
          </p:sp>
        </p:grpSp>
        <p:grpSp>
          <p:nvGrpSpPr>
            <p:cNvPr id="179" name="그룹 178">
              <a:extLst>
                <a:ext uri="{FF2B5EF4-FFF2-40B4-BE49-F238E27FC236}">
                  <a16:creationId xmlns:a16="http://schemas.microsoft.com/office/drawing/2014/main" id="{11089230-4825-4CD7-A8CC-F980B6375399}"/>
                </a:ext>
              </a:extLst>
            </p:cNvPr>
            <p:cNvGrpSpPr/>
            <p:nvPr/>
          </p:nvGrpSpPr>
          <p:grpSpPr>
            <a:xfrm>
              <a:off x="8281580" y="2236610"/>
              <a:ext cx="1273858" cy="394980"/>
              <a:chOff x="8517377" y="1784898"/>
              <a:chExt cx="1273858" cy="394980"/>
            </a:xfrm>
          </p:grpSpPr>
          <p:sp>
            <p:nvSpPr>
              <p:cNvPr id="232" name="사각형: 둥근 모서리 231">
                <a:extLst>
                  <a:ext uri="{FF2B5EF4-FFF2-40B4-BE49-F238E27FC236}">
                    <a16:creationId xmlns:a16="http://schemas.microsoft.com/office/drawing/2014/main" id="{85ADF242-88FC-40F6-8402-DC1775B834BB}"/>
                  </a:ext>
                </a:extLst>
              </p:cNvPr>
              <p:cNvSpPr/>
              <p:nvPr/>
            </p:nvSpPr>
            <p:spPr>
              <a:xfrm>
                <a:off x="8610678" y="2007210"/>
                <a:ext cx="567206" cy="124277"/>
              </a:xfrm>
              <a:prstGeom prst="roundRect">
                <a:avLst>
                  <a:gd name="adj" fmla="val 50000"/>
                </a:avLst>
              </a:prstGeom>
              <a:solidFill>
                <a:srgbClr val="0040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Bef>
                    <a:spcPts val="200"/>
                  </a:spcBef>
                </a:pPr>
                <a:endParaRPr lang="ko-KR" altLang="en-US" sz="1600" dirty="0">
                  <a:solidFill>
                    <a:schemeClr val="bg1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812317C3-67F7-4D65-98A4-4A2EB84EC1AF}"/>
                  </a:ext>
                </a:extLst>
              </p:cNvPr>
              <p:cNvSpPr txBox="1"/>
              <p:nvPr/>
            </p:nvSpPr>
            <p:spPr>
              <a:xfrm>
                <a:off x="8517377" y="1784898"/>
                <a:ext cx="1273858" cy="394980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>
                  <a:spcBef>
                    <a:spcPts val="200"/>
                  </a:spcBef>
                  <a:buSzPct val="150000"/>
                </a:pPr>
                <a:r>
                  <a:rPr lang="en-CA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93968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ViroCure Australia</a:t>
                </a:r>
                <a:endParaRPr lang="en-US" altLang="ko-KR" sz="9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93968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  <a:p>
                <a:pPr>
                  <a:spcBef>
                    <a:spcPts val="200"/>
                  </a:spcBef>
                  <a:buSzPct val="150000"/>
                </a:pPr>
                <a:r>
                  <a:rPr lang="en-US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     Brisbane</a:t>
                </a:r>
              </a:p>
            </p:txBody>
          </p:sp>
        </p:grpSp>
        <p:grpSp>
          <p:nvGrpSpPr>
            <p:cNvPr id="181" name="그룹 180">
              <a:extLst>
                <a:ext uri="{FF2B5EF4-FFF2-40B4-BE49-F238E27FC236}">
                  <a16:creationId xmlns:a16="http://schemas.microsoft.com/office/drawing/2014/main" id="{481493AA-C748-4CDF-A273-5C44E1F97B79}"/>
                </a:ext>
              </a:extLst>
            </p:cNvPr>
            <p:cNvGrpSpPr/>
            <p:nvPr/>
          </p:nvGrpSpPr>
          <p:grpSpPr>
            <a:xfrm>
              <a:off x="7525887" y="2035363"/>
              <a:ext cx="297693" cy="297693"/>
              <a:chOff x="4358499" y="1205669"/>
              <a:chExt cx="297693" cy="297693"/>
            </a:xfrm>
          </p:grpSpPr>
          <p:sp>
            <p:nvSpPr>
              <p:cNvPr id="228" name="타원 227">
                <a:extLst>
                  <a:ext uri="{FF2B5EF4-FFF2-40B4-BE49-F238E27FC236}">
                    <a16:creationId xmlns:a16="http://schemas.microsoft.com/office/drawing/2014/main" id="{6CE939D6-2EA5-4989-BD8F-99882A8863B2}"/>
                  </a:ext>
                </a:extLst>
              </p:cNvPr>
              <p:cNvSpPr/>
              <p:nvPr/>
            </p:nvSpPr>
            <p:spPr>
              <a:xfrm>
                <a:off x="4358499" y="1205669"/>
                <a:ext cx="297693" cy="297693"/>
              </a:xfrm>
              <a:prstGeom prst="ellipse">
                <a:avLst/>
              </a:prstGeom>
              <a:solidFill>
                <a:srgbClr val="00408E"/>
              </a:solidFill>
              <a:ln w="25400">
                <a:noFill/>
              </a:ln>
              <a:effectLst>
                <a:outerShdw blurRad="165100" sx="102000" sy="102000" algn="ctr" rotWithShape="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dirty="0"/>
              </a:p>
            </p:txBody>
          </p:sp>
          <p:pic>
            <p:nvPicPr>
              <p:cNvPr id="229" name="그래픽 228">
                <a:extLst>
                  <a:ext uri="{FF2B5EF4-FFF2-40B4-BE49-F238E27FC236}">
                    <a16:creationId xmlns:a16="http://schemas.microsoft.com/office/drawing/2014/main" id="{50F7A741-0117-432D-91B8-FB3A43BA29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4422998" y="1270168"/>
                <a:ext cx="168695" cy="168695"/>
              </a:xfrm>
              <a:prstGeom prst="rect">
                <a:avLst/>
              </a:prstGeom>
            </p:spPr>
          </p:pic>
        </p:grpSp>
        <p:grpSp>
          <p:nvGrpSpPr>
            <p:cNvPr id="182" name="그룹 181">
              <a:extLst>
                <a:ext uri="{FF2B5EF4-FFF2-40B4-BE49-F238E27FC236}">
                  <a16:creationId xmlns:a16="http://schemas.microsoft.com/office/drawing/2014/main" id="{B304E922-6618-4DB3-AB34-017967459109}"/>
                </a:ext>
              </a:extLst>
            </p:cNvPr>
            <p:cNvGrpSpPr/>
            <p:nvPr/>
          </p:nvGrpSpPr>
          <p:grpSpPr>
            <a:xfrm>
              <a:off x="7525887" y="2546501"/>
              <a:ext cx="297693" cy="297693"/>
              <a:chOff x="4358499" y="1205669"/>
              <a:chExt cx="297693" cy="297693"/>
            </a:xfrm>
          </p:grpSpPr>
          <p:sp>
            <p:nvSpPr>
              <p:cNvPr id="226" name="타원 225">
                <a:extLst>
                  <a:ext uri="{FF2B5EF4-FFF2-40B4-BE49-F238E27FC236}">
                    <a16:creationId xmlns:a16="http://schemas.microsoft.com/office/drawing/2014/main" id="{DB8E1EA4-C805-4FE5-8A84-F75CC2DC7A88}"/>
                  </a:ext>
                </a:extLst>
              </p:cNvPr>
              <p:cNvSpPr/>
              <p:nvPr/>
            </p:nvSpPr>
            <p:spPr>
              <a:xfrm>
                <a:off x="4358499" y="1205669"/>
                <a:ext cx="297693" cy="297693"/>
              </a:xfrm>
              <a:prstGeom prst="ellipse">
                <a:avLst/>
              </a:prstGeom>
              <a:solidFill>
                <a:srgbClr val="00408E"/>
              </a:solidFill>
              <a:ln w="25400">
                <a:noFill/>
              </a:ln>
              <a:effectLst>
                <a:outerShdw blurRad="165100" sx="102000" sy="102000" algn="ctr" rotWithShape="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dirty="0"/>
              </a:p>
            </p:txBody>
          </p:sp>
          <p:pic>
            <p:nvPicPr>
              <p:cNvPr id="227" name="그래픽 226">
                <a:extLst>
                  <a:ext uri="{FF2B5EF4-FFF2-40B4-BE49-F238E27FC236}">
                    <a16:creationId xmlns:a16="http://schemas.microsoft.com/office/drawing/2014/main" id="{F152E8C9-9DDA-4A56-8072-7742AE806C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4422998" y="1270168"/>
                <a:ext cx="168695" cy="168695"/>
              </a:xfrm>
              <a:prstGeom prst="rect">
                <a:avLst/>
              </a:prstGeom>
            </p:spPr>
          </p:pic>
        </p:grpSp>
        <p:cxnSp>
          <p:nvCxnSpPr>
            <p:cNvPr id="191" name="연결선: 꺾임 190">
              <a:extLst>
                <a:ext uri="{FF2B5EF4-FFF2-40B4-BE49-F238E27FC236}">
                  <a16:creationId xmlns:a16="http://schemas.microsoft.com/office/drawing/2014/main" id="{34290FBE-45B9-4DB7-8583-D9AE1C3A6C1E}"/>
                </a:ext>
              </a:extLst>
            </p:cNvPr>
            <p:cNvCxnSpPr>
              <a:cxnSpLocks/>
              <a:stCxn id="235" idx="1"/>
              <a:endCxn id="228" idx="0"/>
            </p:cNvCxnSpPr>
            <p:nvPr/>
          </p:nvCxnSpPr>
          <p:spPr>
            <a:xfrm rot="10800000" flipV="1">
              <a:off x="7674735" y="1652609"/>
              <a:ext cx="419649" cy="382754"/>
            </a:xfrm>
            <a:prstGeom prst="bentConnector2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headEnd type="oval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연결선: 꺾임 223">
              <a:extLst>
                <a:ext uri="{FF2B5EF4-FFF2-40B4-BE49-F238E27FC236}">
                  <a16:creationId xmlns:a16="http://schemas.microsoft.com/office/drawing/2014/main" id="{FD0740F9-C081-417A-9975-F5348991B571}"/>
                </a:ext>
              </a:extLst>
            </p:cNvPr>
            <p:cNvCxnSpPr>
              <a:stCxn id="226" idx="0"/>
              <a:endCxn id="233" idx="1"/>
            </p:cNvCxnSpPr>
            <p:nvPr/>
          </p:nvCxnSpPr>
          <p:spPr>
            <a:xfrm rot="5400000" flipH="1" flipV="1">
              <a:off x="7921957" y="2186878"/>
              <a:ext cx="112401" cy="606846"/>
            </a:xfrm>
            <a:prstGeom prst="bentConnector2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  <a:headEnd type="none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4" name="그룹 183">
              <a:extLst>
                <a:ext uri="{FF2B5EF4-FFF2-40B4-BE49-F238E27FC236}">
                  <a16:creationId xmlns:a16="http://schemas.microsoft.com/office/drawing/2014/main" id="{CFAA5526-BEDA-489A-ABFD-67F44BDEE85B}"/>
                </a:ext>
              </a:extLst>
            </p:cNvPr>
            <p:cNvGrpSpPr/>
            <p:nvPr/>
          </p:nvGrpSpPr>
          <p:grpSpPr>
            <a:xfrm>
              <a:off x="2255245" y="1524865"/>
              <a:ext cx="1280660" cy="533479"/>
              <a:chOff x="3159195" y="1484376"/>
              <a:chExt cx="1280660" cy="533479"/>
            </a:xfrm>
          </p:grpSpPr>
          <p:sp>
            <p:nvSpPr>
              <p:cNvPr id="185" name="사각형: 둥근 모서리 184">
                <a:extLst>
                  <a:ext uri="{FF2B5EF4-FFF2-40B4-BE49-F238E27FC236}">
                    <a16:creationId xmlns:a16="http://schemas.microsoft.com/office/drawing/2014/main" id="{C17B3139-13F7-423F-B699-BAB1166BBCD8}"/>
                  </a:ext>
                </a:extLst>
              </p:cNvPr>
              <p:cNvSpPr/>
              <p:nvPr/>
            </p:nvSpPr>
            <p:spPr>
              <a:xfrm>
                <a:off x="3159195" y="1845187"/>
                <a:ext cx="1280659" cy="124277"/>
              </a:xfrm>
              <a:prstGeom prst="roundRect">
                <a:avLst>
                  <a:gd name="adj" fmla="val 50000"/>
                </a:avLst>
              </a:prstGeom>
              <a:solidFill>
                <a:srgbClr val="0040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>
                  <a:spcBef>
                    <a:spcPts val="200"/>
                  </a:spcBef>
                </a:pPr>
                <a:endParaRPr lang="ko-KR" altLang="en-US" sz="1600" dirty="0">
                  <a:solidFill>
                    <a:schemeClr val="bg1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</p:txBody>
          </p:sp>
          <p:sp>
            <p:nvSpPr>
              <p:cNvPr id="186" name="TextBox 185">
                <a:extLst>
                  <a:ext uri="{FF2B5EF4-FFF2-40B4-BE49-F238E27FC236}">
                    <a16:creationId xmlns:a16="http://schemas.microsoft.com/office/drawing/2014/main" id="{D6125938-8441-4A8E-807B-618F70ECB3A2}"/>
                  </a:ext>
                </a:extLst>
              </p:cNvPr>
              <p:cNvSpPr txBox="1"/>
              <p:nvPr/>
            </p:nvSpPr>
            <p:spPr>
              <a:xfrm>
                <a:off x="3165997" y="1484376"/>
                <a:ext cx="1273858" cy="533479"/>
              </a:xfrm>
              <a:prstGeom prst="rect">
                <a:avLst/>
              </a:prstGeom>
              <a:noFill/>
            </p:spPr>
            <p:txBody>
              <a:bodyPr wrap="square" rtlCol="0" anchor="b">
                <a:spAutoFit/>
              </a:bodyPr>
              <a:lstStyle/>
              <a:p>
                <a:pPr algn="ctr">
                  <a:spcBef>
                    <a:spcPts val="200"/>
                  </a:spcBef>
                  <a:buSzPct val="150000"/>
                </a:pPr>
                <a:r>
                  <a:rPr lang="en-CA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rgbClr val="093968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North American R&amp;D Center, Canada</a:t>
                </a:r>
                <a:endParaRPr lang="ko-KR" altLang="en-US" sz="900" dirty="0">
                  <a:ln>
                    <a:solidFill>
                      <a:schemeClr val="accent1">
                        <a:shade val="50000"/>
                        <a:alpha val="0"/>
                      </a:schemeClr>
                    </a:solidFill>
                  </a:ln>
                  <a:solidFill>
                    <a:srgbClr val="093968"/>
                  </a:solidFill>
                  <a:latin typeface="Franklin Gothic Medium Cond" panose="020B0606030402020204" pitchFamily="34" charset="0"/>
                  <a:ea typeface="KoPub돋움체 Medium" panose="00000600000000000000" pitchFamily="2" charset="-127"/>
                </a:endParaRPr>
              </a:p>
              <a:p>
                <a:pPr algn="ctr">
                  <a:spcBef>
                    <a:spcPts val="200"/>
                  </a:spcBef>
                  <a:buSzPct val="150000"/>
                </a:pPr>
                <a:r>
                  <a:rPr lang="en-US" altLang="ko-KR" sz="900" dirty="0">
                    <a:ln>
                      <a:solidFill>
                        <a:schemeClr val="accent1">
                          <a:shade val="50000"/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Franklin Gothic Medium Cond" panose="020B0606030402020204" pitchFamily="34" charset="0"/>
                    <a:ea typeface="KoPub돋움체 Medium" panose="00000600000000000000" pitchFamily="2" charset="-127"/>
                  </a:rPr>
                  <a:t>University of Ottawa</a:t>
                </a:r>
              </a:p>
            </p:txBody>
          </p:sp>
        </p:grpSp>
        <p:grpSp>
          <p:nvGrpSpPr>
            <p:cNvPr id="187" name="그룹 186">
              <a:extLst>
                <a:ext uri="{FF2B5EF4-FFF2-40B4-BE49-F238E27FC236}">
                  <a16:creationId xmlns:a16="http://schemas.microsoft.com/office/drawing/2014/main" id="{04580466-7766-4CAF-8E5A-E80AEF80408C}"/>
                </a:ext>
              </a:extLst>
            </p:cNvPr>
            <p:cNvGrpSpPr/>
            <p:nvPr/>
          </p:nvGrpSpPr>
          <p:grpSpPr>
            <a:xfrm>
              <a:off x="4836632" y="1773565"/>
              <a:ext cx="297693" cy="297693"/>
              <a:chOff x="4358499" y="1205669"/>
              <a:chExt cx="297693" cy="297693"/>
            </a:xfrm>
          </p:grpSpPr>
          <p:sp>
            <p:nvSpPr>
              <p:cNvPr id="188" name="타원 187">
                <a:extLst>
                  <a:ext uri="{FF2B5EF4-FFF2-40B4-BE49-F238E27FC236}">
                    <a16:creationId xmlns:a16="http://schemas.microsoft.com/office/drawing/2014/main" id="{FA8D2B96-FEC3-48C6-900C-70F8FCD6E292}"/>
                  </a:ext>
                </a:extLst>
              </p:cNvPr>
              <p:cNvSpPr/>
              <p:nvPr/>
            </p:nvSpPr>
            <p:spPr>
              <a:xfrm>
                <a:off x="4358499" y="1205669"/>
                <a:ext cx="297693" cy="297693"/>
              </a:xfrm>
              <a:prstGeom prst="ellipse">
                <a:avLst/>
              </a:prstGeom>
              <a:solidFill>
                <a:srgbClr val="00408E"/>
              </a:solidFill>
              <a:ln w="25400">
                <a:noFill/>
              </a:ln>
              <a:effectLst>
                <a:outerShdw blurRad="165100" sx="102000" sy="102000" algn="ctr" rotWithShape="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dirty="0"/>
              </a:p>
            </p:txBody>
          </p:sp>
          <p:pic>
            <p:nvPicPr>
              <p:cNvPr id="189" name="그래픽 188">
                <a:extLst>
                  <a:ext uri="{FF2B5EF4-FFF2-40B4-BE49-F238E27FC236}">
                    <a16:creationId xmlns:a16="http://schemas.microsoft.com/office/drawing/2014/main" id="{21544267-B51C-48D1-A235-3B46CB7289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4422998" y="1270168"/>
                <a:ext cx="168695" cy="168695"/>
              </a:xfrm>
              <a:prstGeom prst="rect">
                <a:avLst/>
              </a:prstGeom>
            </p:spPr>
          </p:pic>
        </p:grpSp>
        <p:cxnSp>
          <p:nvCxnSpPr>
            <p:cNvPr id="190" name="연결선: 꺾임 189">
              <a:extLst>
                <a:ext uri="{FF2B5EF4-FFF2-40B4-BE49-F238E27FC236}">
                  <a16:creationId xmlns:a16="http://schemas.microsoft.com/office/drawing/2014/main" id="{8D899775-7827-4943-959E-3800895DFC19}"/>
                </a:ext>
              </a:extLst>
            </p:cNvPr>
            <p:cNvCxnSpPr>
              <a:cxnSpLocks/>
              <a:stCxn id="188" idx="0"/>
              <a:endCxn id="186" idx="0"/>
            </p:cNvCxnSpPr>
            <p:nvPr/>
          </p:nvCxnSpPr>
          <p:spPr>
            <a:xfrm rot="16200000" flipV="1">
              <a:off x="3817878" y="605963"/>
              <a:ext cx="248700" cy="2086503"/>
            </a:xfrm>
            <a:prstGeom prst="bentConnector3">
              <a:avLst>
                <a:gd name="adj1" fmla="val 191918"/>
              </a:avLst>
            </a:prstGeom>
            <a:ln>
              <a:solidFill>
                <a:schemeClr val="tx1">
                  <a:lumMod val="75000"/>
                  <a:lumOff val="25000"/>
                </a:schemeClr>
              </a:solidFill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2" name="직사각형 191">
            <a:extLst>
              <a:ext uri="{FF2B5EF4-FFF2-40B4-BE49-F238E27FC236}">
                <a16:creationId xmlns:a16="http://schemas.microsoft.com/office/drawing/2014/main" id="{5CAEDAF3-6CDC-431A-81FD-2A4D41E21993}"/>
              </a:ext>
            </a:extLst>
          </p:cNvPr>
          <p:cNvSpPr/>
          <p:nvPr/>
        </p:nvSpPr>
        <p:spPr>
          <a:xfrm>
            <a:off x="3835077" y="623839"/>
            <a:ext cx="4521846" cy="369332"/>
          </a:xfrm>
          <a:prstGeom prst="rect">
            <a:avLst/>
          </a:prstGeom>
        </p:spPr>
        <p:txBody>
          <a:bodyPr wrap="square" anchor="b" anchorCtr="0">
            <a:spAutoFit/>
            <a:scene3d>
              <a:camera prst="orthographicFront"/>
              <a:lightRig rig="threePt" dir="t"/>
            </a:scene3d>
            <a:sp3d contourW="38100">
              <a:bevelT w="1270" h="38100"/>
              <a:contourClr>
                <a:schemeClr val="bg1"/>
              </a:contourClr>
            </a:sp3d>
          </a:bodyPr>
          <a:lstStyle/>
          <a:p>
            <a:pPr algn="ctr"/>
            <a:r>
              <a:rPr lang="en-US" altLang="ko-KR" b="1" dirty="0">
                <a:ln>
                  <a:solidFill>
                    <a:srgbClr val="267EF5">
                      <a:alpha val="0"/>
                    </a:srgbClr>
                  </a:solidFill>
                </a:ln>
                <a:solidFill>
                  <a:srgbClr val="0070C6"/>
                </a:solidFill>
                <a:latin typeface="Franklin Gothic Medium Cond" panose="020B0606030402020204" pitchFamily="34" charset="0"/>
                <a:ea typeface="KoPub돋움체 Bold" panose="00000800000000000000" pitchFamily="2" charset="-127"/>
              </a:rPr>
              <a:t>A Global Top 10 Viral Immunotherapy Pioneer</a:t>
            </a:r>
            <a:endParaRPr lang="ko-KR" altLang="en-US" b="1" dirty="0">
              <a:ln>
                <a:solidFill>
                  <a:srgbClr val="267EF5">
                    <a:alpha val="0"/>
                  </a:srgbClr>
                </a:solidFill>
              </a:ln>
              <a:solidFill>
                <a:srgbClr val="0070C6"/>
              </a:solidFill>
              <a:latin typeface="Franklin Gothic Medium Cond" panose="020B0606030402020204" pitchFamily="34" charset="0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333362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Medium Cond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 Catherine</dc:creator>
  <cp:lastModifiedBy>Kim, Catherine</cp:lastModifiedBy>
  <cp:revision>1</cp:revision>
  <dcterms:created xsi:type="dcterms:W3CDTF">2022-02-27T00:25:42Z</dcterms:created>
  <dcterms:modified xsi:type="dcterms:W3CDTF">2022-02-27T00:26:04Z</dcterms:modified>
</cp:coreProperties>
</file>